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ink/ink1.xml" ContentType="application/inkml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82" r:id="rId10"/>
    <p:sldId id="294" r:id="rId11"/>
    <p:sldId id="286" r:id="rId12"/>
    <p:sldId id="292" r:id="rId13"/>
    <p:sldId id="293" r:id="rId14"/>
    <p:sldId id="272" r:id="rId15"/>
    <p:sldId id="273" r:id="rId16"/>
    <p:sldId id="288" r:id="rId17"/>
    <p:sldId id="289" r:id="rId18"/>
    <p:sldId id="29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1860" autoAdjust="0"/>
  </p:normalViewPr>
  <p:slideViewPr>
    <p:cSldViewPr snapToGrid="0">
      <p:cViewPr varScale="1">
        <p:scale>
          <a:sx n="106" d="100"/>
          <a:sy n="106" d="100"/>
        </p:scale>
        <p:origin x="4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e%20Wang\Desktop\Microcosm%20Experiment\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he%20Wang\Desktop\Microcosm%20Experiment\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b="0" i="0" baseline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Anoxic-Downstream-5cm</a:t>
            </a:r>
            <a:endParaRPr lang="en-US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Sheet1!$A$8</c:f>
              <c:strCache>
                <c:ptCount val="1"/>
                <c:pt idx="0">
                  <c:v>Aoxic_D5_NO3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(Sheet1!$C$8,Sheet1!$E$8,Sheet1!$G$8,Sheet1!$I$8,Sheet1!$K$8)</c:f>
                <c:numCache>
                  <c:formatCode>General</c:formatCode>
                  <c:ptCount val="5"/>
                  <c:pt idx="0">
                    <c:v>3.9800020787977091</c:v>
                  </c:pt>
                  <c:pt idx="1">
                    <c:v>5.4949799635834822</c:v>
                  </c:pt>
                  <c:pt idx="2">
                    <c:v>3.8865651441376734</c:v>
                  </c:pt>
                  <c:pt idx="3">
                    <c:v>12.141045695753171</c:v>
                  </c:pt>
                  <c:pt idx="4">
                    <c:v>14.320253909152616</c:v>
                  </c:pt>
                </c:numCache>
              </c:numRef>
            </c:plus>
            <c:minus>
              <c:numRef>
                <c:f>(Sheet1!$C$8,Sheet1!$E$8,Sheet1!$G$8,Sheet1!$I$8,Sheet1!$K$8)</c:f>
                <c:numCache>
                  <c:formatCode>General</c:formatCode>
                  <c:ptCount val="5"/>
                  <c:pt idx="0">
                    <c:v>3.9800020787977091</c:v>
                  </c:pt>
                  <c:pt idx="1">
                    <c:v>5.4949799635834822</c:v>
                  </c:pt>
                  <c:pt idx="2">
                    <c:v>3.8865651441376734</c:v>
                  </c:pt>
                  <c:pt idx="3">
                    <c:v>12.141045695753171</c:v>
                  </c:pt>
                  <c:pt idx="4">
                    <c:v>14.320253909152616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(Sheet1!$B$8,Sheet1!$D$8,Sheet1!$F$8,Sheet1!$H$8,Sheet1!$J$8)</c:f>
              <c:numCache>
                <c:formatCode>General</c:formatCode>
                <c:ptCount val="5"/>
                <c:pt idx="0">
                  <c:v>149.63606921019536</c:v>
                </c:pt>
                <c:pt idx="1">
                  <c:v>168.96936679390788</c:v>
                </c:pt>
                <c:pt idx="2">
                  <c:v>47.793679416224229</c:v>
                </c:pt>
                <c:pt idx="3">
                  <c:v>10.191035139335453</c:v>
                </c:pt>
                <c:pt idx="4">
                  <c:v>13.191899402702461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4D-47A9-9B2C-98C6239E5EC3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Aoxic_KC_D5_NO3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(Sheet1!$C$14,Sheet1!$E$14,Sheet1!$G$14,Sheet1!$I$14,Sheet1!$K$14)</c:f>
                <c:numCache>
                  <c:formatCode>General</c:formatCode>
                  <c:ptCount val="5"/>
                  <c:pt idx="0">
                    <c:v>3.4472857051687971</c:v>
                  </c:pt>
                  <c:pt idx="1">
                    <c:v>5.0341437080479983</c:v>
                  </c:pt>
                  <c:pt idx="2">
                    <c:v>10.44464258160902</c:v>
                  </c:pt>
                  <c:pt idx="3">
                    <c:v>6.0986075105278461</c:v>
                  </c:pt>
                  <c:pt idx="4">
                    <c:v>11.966765231630168</c:v>
                  </c:pt>
                </c:numCache>
              </c:numRef>
            </c:plus>
            <c:minus>
              <c:numRef>
                <c:f>(Sheet1!$C$14,Sheet1!$E$14,Sheet1!$G$14,Sheet1!$I$14,Sheet1!$K$14)</c:f>
                <c:numCache>
                  <c:formatCode>General</c:formatCode>
                  <c:ptCount val="5"/>
                  <c:pt idx="0">
                    <c:v>3.4472857051687971</c:v>
                  </c:pt>
                  <c:pt idx="1">
                    <c:v>5.0341437080479983</c:v>
                  </c:pt>
                  <c:pt idx="2">
                    <c:v>10.44464258160902</c:v>
                  </c:pt>
                  <c:pt idx="3">
                    <c:v>6.0986075105278461</c:v>
                  </c:pt>
                  <c:pt idx="4">
                    <c:v>11.966765231630168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(Sheet1!$B$14,Sheet1!$D$14,Sheet1!$F$14,Sheet1!$H$14,Sheet1!$J$14)</c:f>
              <c:numCache>
                <c:formatCode>General</c:formatCode>
                <c:ptCount val="5"/>
                <c:pt idx="0">
                  <c:v>147.99104085752765</c:v>
                </c:pt>
                <c:pt idx="1">
                  <c:v>157.89648840084291</c:v>
                </c:pt>
                <c:pt idx="2">
                  <c:v>158.66659655031137</c:v>
                </c:pt>
                <c:pt idx="3">
                  <c:v>152.55123610971359</c:v>
                </c:pt>
                <c:pt idx="4">
                  <c:v>155.34957345935666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4D-47A9-9B2C-98C6239E5EC3}"/>
            </c:ext>
          </c:extLst>
        </c:ser>
        <c:ser>
          <c:idx val="2"/>
          <c:order val="2"/>
          <c:tx>
            <c:strRef>
              <c:f>Sheet1!$A$31</c:f>
              <c:strCache>
                <c:ptCount val="1"/>
                <c:pt idx="0">
                  <c:v>Aoxic_D5_NO2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(Sheet1!$C$31,Sheet1!$E$31,Sheet1!$G$31,Sheet1!$I$31,Sheet1!$K$31)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13.81921895150489</c:v>
                  </c:pt>
                  <c:pt idx="3">
                    <c:v>16.194323368219536</c:v>
                  </c:pt>
                  <c:pt idx="4">
                    <c:v>5.4763700557380357</c:v>
                  </c:pt>
                </c:numCache>
              </c:numRef>
            </c:plus>
            <c:minus>
              <c:numRef>
                <c:f>(Sheet1!$C$31,Sheet1!$E$31,Sheet1!$G$31,Sheet1!$I$31,Sheet1!$K$31)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</c:v>
                  </c:pt>
                  <c:pt idx="2">
                    <c:v>13.81921895150489</c:v>
                  </c:pt>
                  <c:pt idx="3">
                    <c:v>16.194323368219536</c:v>
                  </c:pt>
                  <c:pt idx="4">
                    <c:v>5.4763700557380357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(Sheet1!$B$31,Sheet1!$D$31,Sheet1!$F$31,Sheet1!$H$31,Sheet1!$J$31)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63.430274354594381</c:v>
                </c:pt>
                <c:pt idx="3">
                  <c:v>73.883355925128839</c:v>
                </c:pt>
                <c:pt idx="4">
                  <c:v>69.470353109583911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4D-47A9-9B2C-98C6239E5E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6310848"/>
        <c:axId val="1456312480"/>
      </c:lineChart>
      <c:catAx>
        <c:axId val="1456310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2480"/>
        <c:crosses val="autoZero"/>
        <c:auto val="1"/>
        <c:lblAlgn val="ctr"/>
        <c:lblOffset val="100"/>
        <c:noMultiLvlLbl val="0"/>
      </c:catAx>
      <c:valAx>
        <c:axId val="1456312480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Conc.  (mg/L)</a:t>
                </a:r>
                <a:endParaRPr lang="en-US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0848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6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Anoxic-Downstream-15cm</a:t>
            </a:r>
            <a:endParaRPr lang="en-US" sz="16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Aoxic_D15_NO3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(Sheet1!$C$9,Sheet1!$E$9,Sheet1!$G$9,Sheet1!$I$9,Sheet1!$K$9)</c:f>
                <c:numCache>
                  <c:formatCode>General</c:formatCode>
                  <c:ptCount val="5"/>
                  <c:pt idx="0">
                    <c:v>0.86655227394275458</c:v>
                  </c:pt>
                  <c:pt idx="1">
                    <c:v>20.106689047583377</c:v>
                  </c:pt>
                  <c:pt idx="2">
                    <c:v>10.000996252018432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plus>
            <c:minus>
              <c:numRef>
                <c:f>(Sheet1!$C$9,Sheet1!$E$9,Sheet1!$G$9,Sheet1!$I$9,Sheet1!$K$9)</c:f>
                <c:numCache>
                  <c:formatCode>General</c:formatCode>
                  <c:ptCount val="5"/>
                  <c:pt idx="0">
                    <c:v>0.86655227394275458</c:v>
                  </c:pt>
                  <c:pt idx="1">
                    <c:v>20.106689047583377</c:v>
                  </c:pt>
                  <c:pt idx="2">
                    <c:v>10.000996252018432</c:v>
                  </c:pt>
                  <c:pt idx="3">
                    <c:v>0</c:v>
                  </c:pt>
                  <c:pt idx="4">
                    <c:v>0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(Sheet1!$B$9,Sheet1!$D$9,Sheet1!$F$9,Sheet1!$H$9,Sheet1!$J$9)</c:f>
              <c:numCache>
                <c:formatCode>General</c:formatCode>
                <c:ptCount val="5"/>
                <c:pt idx="0">
                  <c:v>157.06478633397748</c:v>
                </c:pt>
                <c:pt idx="1">
                  <c:v>158.22615907959121</c:v>
                </c:pt>
                <c:pt idx="2">
                  <c:v>8.7017828167974276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EE-465D-9832-32AEF609EA4A}"/>
            </c:ext>
          </c:extLst>
        </c:ser>
        <c:ser>
          <c:idx val="1"/>
          <c:order val="1"/>
          <c:tx>
            <c:strRef>
              <c:f>Sheet1!$A$15</c:f>
              <c:strCache>
                <c:ptCount val="1"/>
                <c:pt idx="0">
                  <c:v>Aoxic_KC_D15_NO3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(Sheet1!$C$15,Sheet1!$E$15,Sheet1!$G$15,Sheet1!$I$15,Sheet1!$K$15)</c:f>
                <c:numCache>
                  <c:formatCode>General</c:formatCode>
                  <c:ptCount val="5"/>
                  <c:pt idx="0">
                    <c:v>5.4521685215266533</c:v>
                  </c:pt>
                  <c:pt idx="1">
                    <c:v>10.064521374685185</c:v>
                  </c:pt>
                  <c:pt idx="2">
                    <c:v>0.77461607676412092</c:v>
                  </c:pt>
                  <c:pt idx="3">
                    <c:v>5.1151620266214071</c:v>
                  </c:pt>
                  <c:pt idx="4">
                    <c:v>21.028656306869294</c:v>
                  </c:pt>
                </c:numCache>
              </c:numRef>
            </c:plus>
            <c:minus>
              <c:numRef>
                <c:f>(Sheet1!$C$15,Sheet1!$E$15,Sheet1!$G$15,Sheet1!$I$15,Sheet1!$K$15)</c:f>
                <c:numCache>
                  <c:formatCode>General</c:formatCode>
                  <c:ptCount val="5"/>
                  <c:pt idx="0">
                    <c:v>5.4521685215266533</c:v>
                  </c:pt>
                  <c:pt idx="1">
                    <c:v>10.064521374685185</c:v>
                  </c:pt>
                  <c:pt idx="2">
                    <c:v>0.77461607676412092</c:v>
                  </c:pt>
                  <c:pt idx="3">
                    <c:v>5.1151620266214071</c:v>
                  </c:pt>
                  <c:pt idx="4">
                    <c:v>21.028656306869294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(Sheet1!$B$15,Sheet1!$D$15,Sheet1!$F$15,Sheet1!$H$15,Sheet1!$J$15)</c:f>
              <c:numCache>
                <c:formatCode>General</c:formatCode>
                <c:ptCount val="5"/>
                <c:pt idx="0">
                  <c:v>154.00100699191236</c:v>
                </c:pt>
                <c:pt idx="1">
                  <c:v>160.47150535232484</c:v>
                </c:pt>
                <c:pt idx="2">
                  <c:v>159.03735123830197</c:v>
                </c:pt>
                <c:pt idx="3">
                  <c:v>157.56112291219327</c:v>
                </c:pt>
                <c:pt idx="4">
                  <c:v>156.18952705443826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EE-465D-9832-32AEF609EA4A}"/>
            </c:ext>
          </c:extLst>
        </c:ser>
        <c:ser>
          <c:idx val="2"/>
          <c:order val="2"/>
          <c:tx>
            <c:strRef>
              <c:f>Sheet1!$A$32</c:f>
              <c:strCache>
                <c:ptCount val="1"/>
                <c:pt idx="0">
                  <c:v>Aoxic_D15_NO2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(Sheet1!$C$32,Sheet1!$E$32,Sheet1!$G$32,Sheet1!$I$32,Sheet1!$K$32)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0.68851039501134348</c:v>
                  </c:pt>
                  <c:pt idx="2">
                    <c:v>11.898319727978283</c:v>
                  </c:pt>
                  <c:pt idx="3">
                    <c:v>18.493344228771235</c:v>
                  </c:pt>
                  <c:pt idx="4">
                    <c:v>0</c:v>
                  </c:pt>
                </c:numCache>
              </c:numRef>
            </c:plus>
            <c:minus>
              <c:numRef>
                <c:f>(Sheet1!$C$32,Sheet1!$E$32,Sheet1!$G$32,Sheet1!$I$32,Sheet1!$K$32)</c:f>
                <c:numCache>
                  <c:formatCode>General</c:formatCode>
                  <c:ptCount val="5"/>
                  <c:pt idx="0">
                    <c:v>0</c:v>
                  </c:pt>
                  <c:pt idx="1">
                    <c:v>0.68851039501134348</c:v>
                  </c:pt>
                  <c:pt idx="2">
                    <c:v>11.898319727978283</c:v>
                  </c:pt>
                  <c:pt idx="3">
                    <c:v>18.493344228771235</c:v>
                  </c:pt>
                  <c:pt idx="4">
                    <c:v>0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(Sheet1!$B$2,Sheet1!$D$2,Sheet1!$F$2,Sheet1!$H$2,Sheet1!$J$2)</c:f>
              <c:strCache>
                <c:ptCount val="5"/>
                <c:pt idx="0">
                  <c:v>Day 0</c:v>
                </c:pt>
                <c:pt idx="1">
                  <c:v>Day1</c:v>
                </c:pt>
                <c:pt idx="2">
                  <c:v>Day3</c:v>
                </c:pt>
                <c:pt idx="3">
                  <c:v>Day5</c:v>
                </c:pt>
                <c:pt idx="4">
                  <c:v>Day7</c:v>
                </c:pt>
              </c:strCache>
            </c:strRef>
          </c:cat>
          <c:val>
            <c:numRef>
              <c:f>(Sheet1!$B$32,Sheet1!$D$32,Sheet1!$F$32,Sheet1!$H$32,Sheet1!$J$32)</c:f>
              <c:numCache>
                <c:formatCode>General</c:formatCode>
                <c:ptCount val="5"/>
                <c:pt idx="0">
                  <c:v>0</c:v>
                </c:pt>
                <c:pt idx="1">
                  <c:v>5.8922349419976134</c:v>
                </c:pt>
                <c:pt idx="2">
                  <c:v>102.67228989218633</c:v>
                </c:pt>
                <c:pt idx="3">
                  <c:v>21.068952287458917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EE-465D-9832-32AEF609E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6314112"/>
        <c:axId val="1456315200"/>
      </c:lineChart>
      <c:catAx>
        <c:axId val="1456314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5200"/>
        <c:crosses val="autoZero"/>
        <c:auto val="1"/>
        <c:lblAlgn val="ctr"/>
        <c:lblOffset val="100"/>
        <c:noMultiLvlLbl val="0"/>
      </c:catAx>
      <c:valAx>
        <c:axId val="1456315200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baseline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Conc.  (mg/L)</a:t>
                </a:r>
                <a:endParaRPr lang="en-US" sz="1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6314112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0.00321</cdr:y>
    </cdr:from>
    <cdr:to>
      <cdr:x>0.10031</cdr:x>
      <cdr:y>0.15294</cdr:y>
    </cdr:to>
    <cdr:sp macro="" textlink="">
      <cdr:nvSpPr>
        <cdr:cNvPr id="2" name="Textfeld 8"/>
        <cdr:cNvSpPr txBox="1"/>
      </cdr:nvSpPr>
      <cdr:spPr>
        <a:xfrm xmlns:a="http://schemas.openxmlformats.org/drawingml/2006/main">
          <a:off x="0" y="7922"/>
          <a:ext cx="333375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b="1" dirty="0" smtClean="0"/>
            <a:t>F</a:t>
          </a:r>
          <a:endParaRPr lang="de-DE" b="1" dirty="0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24138" units="1/cm"/>
          <inkml:channelProperty channel="T" name="resolution" value="1" units="1/dev"/>
        </inkml:channelProperties>
      </inkml:inkSource>
      <inkml:timestamp xml:id="ts0" timeString="2021-10-11T09:36:00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23671 11359 0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BF547-970E-49F5-8DF4-E92F2F9AECC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71152-EA56-4BC2-9B1F-7D05DA7A2BE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85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242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04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825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MaAsLin2 linear model fitting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complete copies of the pathway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this sample</a:t>
            </a:r>
          </a:p>
          <a:p>
            <a:r>
              <a:rPr lang="en-US" dirty="0" smtClean="0"/>
              <a:t>In conjunction with microbial community members present at differential relative abundance, we assessed the metabolic potentials of the aquarium microbial community using HUMANN3 and MaAsLin2 linear model fitting, focusing on </a:t>
            </a:r>
            <a:r>
              <a:rPr lang="en-US" dirty="0" err="1" smtClean="0"/>
              <a:t>MetaCyc</a:t>
            </a:r>
            <a:r>
              <a:rPr lang="en-US" dirty="0" smtClean="0"/>
              <a:t> Pathway definitions (Fig.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71152-EA56-4BC2-9B1F-7D05DA7A2B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4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79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, i am </a:t>
            </a:r>
            <a:r>
              <a:rPr lang="de-DE" baseline="0" dirty="0" err="1" smtClean="0"/>
              <a:t>gonna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introduce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technical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298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459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007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5 cm samples featured typical </a:t>
            </a: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the dissimilarity of bacterial communities observed in other 15 cm samples was mainly driven by typical anaerobic or microaerophilic lineages. This included typical fermenters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Anaerolineaceae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Anaerovoracaceae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Clostridiaceae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Prevotellaceae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potential sulfate reducers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Desulfobaccaceae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Thermodesulfovibrionia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confluence samples were clearly distinguished from the other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Schönbrunnen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samples. Lineages typical for inorganic sulfide- and sulfur-oxidation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Sulfuricellaceae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Sulfurimonadaceae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cm samples from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Up-A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Mid-A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featured populations similarly abundant at 15 cm depth of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Mid-B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included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Nitrosomonadaceae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(~3%) and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Nitrospiraceae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(~1%)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oxidizers may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have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nitrate reducing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capacity.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09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5A695-2D12-442F-AA38-B96D358F9D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960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Filter </a:t>
            </a:r>
          </a:p>
          <a:p>
            <a:r>
              <a:rPr lang="en-US" dirty="0" smtClean="0"/>
              <a:t>Microorganisms have a high passive dispersal capacity because of their small body sizes and high abundances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71152-EA56-4BC2-9B1F-7D05DA7A2B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9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1B71A-1682-41CB-A953-B2610267A3C8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6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B7360-121E-48DA-938B-28931CFB7F5A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A30B1-FD3D-4315-AA54-39270FBEB087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8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E6B8-62D7-41A3-A37E-F2C9C99DE617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0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2FAC-34B1-4A9F-A341-0D58C83C5FA2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3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2A1D-AA64-461B-9936-41DE71445AE6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8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7DB0-9670-4507-9197-A26DACB1439F}" type="datetime1">
              <a:rPr lang="en-US" smtClean="0"/>
              <a:t>6/3/2022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6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67BD0-C74F-4566-B8D9-44C9AFF93343}" type="datetime1">
              <a:rPr lang="en-US" smtClean="0"/>
              <a:t>6/3/2022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8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FD83A-B358-4BFE-A7F1-5343CE668A96}" type="datetime1">
              <a:rPr lang="en-US" smtClean="0"/>
              <a:t>6/3/2022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0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ACE9-D564-47F7-95AA-1562AD79CB0C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4187-847E-4D60-8766-7E5B775B87C5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BCD6-2BEA-483B-9207-A645501267C5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9848-8EB3-4CEE-A451-F6F83CB91EF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customXml" Target="../ink/ink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098"/>
            <a:ext cx="12191999" cy="71030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38250" y="200025"/>
            <a:ext cx="9858375" cy="1685984"/>
          </a:xfrm>
          <a:solidFill>
            <a:schemeClr val="bg2">
              <a:lumMod val="90000"/>
              <a:alpha val="27000"/>
            </a:schemeClr>
          </a:solidFill>
        </p:spPr>
        <p:txBody>
          <a:bodyPr>
            <a:normAutofit/>
          </a:bodyPr>
          <a:lstStyle/>
          <a:p>
            <a:r>
              <a:rPr lang="en-US" sz="3800" dirty="0" smtClean="0">
                <a:latin typeface="Garamond" panose="02020404030301010803" pitchFamily="18" charset="0"/>
              </a:rPr>
              <a:t>The solution </a:t>
            </a:r>
            <a:r>
              <a:rPr lang="en-US" sz="3800" dirty="0">
                <a:latin typeface="Garamond" panose="02020404030301010803" pitchFamily="18" charset="0"/>
              </a:rPr>
              <a:t>to pollution is resolution: </a:t>
            </a:r>
            <a:r>
              <a:rPr lang="en-US" sz="3800" dirty="0" smtClean="0">
                <a:latin typeface="Garamond" panose="02020404030301010803" pitchFamily="18" charset="0"/>
              </a:rPr>
              <a:t/>
            </a:r>
            <a:br>
              <a:rPr lang="en-US" sz="3800" dirty="0" smtClean="0">
                <a:latin typeface="Garamond" panose="02020404030301010803" pitchFamily="18" charset="0"/>
              </a:rPr>
            </a:br>
            <a:r>
              <a:rPr lang="en-US" sz="3800" dirty="0" smtClean="0">
                <a:latin typeface="Garamond" panose="02020404030301010803" pitchFamily="18" charset="0"/>
              </a:rPr>
              <a:t>linking </a:t>
            </a:r>
            <a:r>
              <a:rPr lang="en-US" sz="3800" dirty="0">
                <a:latin typeface="Garamond" panose="02020404030301010803" pitchFamily="18" charset="0"/>
              </a:rPr>
              <a:t>streambed microbial community assembly to functional potential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66969"/>
            <a:ext cx="9144000" cy="1684696"/>
          </a:xfrm>
          <a:solidFill>
            <a:schemeClr val="bg2">
              <a:lumMod val="90000"/>
              <a:alpha val="59000"/>
            </a:schemeClr>
          </a:solidFill>
        </p:spPr>
        <p:txBody>
          <a:bodyPr>
            <a:normAutofit/>
          </a:bodyPr>
          <a:lstStyle/>
          <a:p>
            <a:r>
              <a:rPr lang="de-DE" b="1" dirty="0" err="1" smtClean="0">
                <a:latin typeface="Garamond" panose="02020404030301010803" pitchFamily="18" charset="0"/>
              </a:rPr>
              <a:t>Zhe</a:t>
            </a:r>
            <a:r>
              <a:rPr lang="de-DE" b="1" dirty="0" smtClean="0">
                <a:latin typeface="Garamond" panose="02020404030301010803" pitchFamily="18" charset="0"/>
              </a:rPr>
              <a:t> Wang</a:t>
            </a:r>
          </a:p>
          <a:p>
            <a:r>
              <a:rPr lang="de-DE" dirty="0" err="1" smtClean="0">
                <a:latin typeface="Garamond" panose="02020404030301010803" pitchFamily="18" charset="0"/>
              </a:rPr>
              <a:t>Ecological</a:t>
            </a:r>
            <a:r>
              <a:rPr lang="de-DE" dirty="0" smtClean="0">
                <a:latin typeface="Garamond" panose="02020404030301010803" pitchFamily="18" charset="0"/>
              </a:rPr>
              <a:t> </a:t>
            </a:r>
            <a:r>
              <a:rPr lang="de-DE" dirty="0" err="1">
                <a:latin typeface="Garamond" panose="02020404030301010803" pitchFamily="18" charset="0"/>
              </a:rPr>
              <a:t>Microbiology</a:t>
            </a:r>
            <a:r>
              <a:rPr lang="de-DE" dirty="0">
                <a:latin typeface="Garamond" panose="02020404030301010803" pitchFamily="18" charset="0"/>
              </a:rPr>
              <a:t> (EMIC</a:t>
            </a:r>
            <a:r>
              <a:rPr lang="de-DE" dirty="0" smtClean="0">
                <a:latin typeface="Garamond" panose="02020404030301010803" pitchFamily="18" charset="0"/>
              </a:rPr>
              <a:t>), </a:t>
            </a:r>
            <a:r>
              <a:rPr lang="en-US" dirty="0">
                <a:latin typeface="Garamond" panose="02020404030301010803" pitchFamily="18" charset="0"/>
              </a:rPr>
              <a:t>Bayreuth Center of Ecology and Environmental </a:t>
            </a:r>
            <a:r>
              <a:rPr lang="en-US" dirty="0" smtClean="0">
                <a:latin typeface="Garamond" panose="02020404030301010803" pitchFamily="18" charset="0"/>
              </a:rPr>
              <a:t>Research, </a:t>
            </a:r>
            <a:r>
              <a:rPr lang="de-DE" dirty="0" smtClean="0">
                <a:latin typeface="Garamond" panose="02020404030301010803" pitchFamily="18" charset="0"/>
              </a:rPr>
              <a:t>University </a:t>
            </a:r>
            <a:r>
              <a:rPr lang="de-DE" dirty="0" err="1" smtClean="0">
                <a:latin typeface="Garamond" panose="02020404030301010803" pitchFamily="18" charset="0"/>
              </a:rPr>
              <a:t>of</a:t>
            </a:r>
            <a:r>
              <a:rPr lang="de-DE" dirty="0" smtClean="0">
                <a:latin typeface="Garamond" panose="02020404030301010803" pitchFamily="18" charset="0"/>
              </a:rPr>
              <a:t> Bayreuth</a:t>
            </a:r>
          </a:p>
          <a:p>
            <a:r>
              <a:rPr lang="de-DE" dirty="0" smtClean="0">
                <a:latin typeface="Garamond" panose="02020404030301010803" pitchFamily="18" charset="0"/>
              </a:rPr>
              <a:t> May 17, 2022</a:t>
            </a:r>
            <a:endParaRPr lang="de-DE" dirty="0">
              <a:latin typeface="Garamond" panose="02020404030301010803" pitchFamily="18" charset="0"/>
            </a:endParaRPr>
          </a:p>
          <a:p>
            <a:endParaRPr lang="de-DE" dirty="0" smtClean="0">
              <a:latin typeface="Garamond" panose="02020404030301010803" pitchFamily="18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7"/>
    </mc:Choice>
    <mc:Fallback xmlns="">
      <p:transition spd="slow" advTm="4521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10</a:t>
            </a:fld>
            <a:endParaRPr lang="en-US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Impact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bidirectional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24" y="1035050"/>
            <a:ext cx="8772826" cy="56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1953950"/>
            <a:ext cx="6519715" cy="3350622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11</a:t>
            </a:fld>
            <a:endParaRPr lang="en-US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>
                <a:latin typeface="Garamond" panose="02020404030301010803" pitchFamily="18" charset="0"/>
              </a:rPr>
              <a:t>microbial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communities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333375" y="1221043"/>
            <a:ext cx="4390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/>
              <a:t>Microbial</a:t>
            </a:r>
            <a:r>
              <a:rPr lang="de-DE" dirty="0"/>
              <a:t> </a:t>
            </a:r>
            <a:r>
              <a:rPr lang="de-DE" dirty="0" err="1"/>
              <a:t>communities</a:t>
            </a:r>
            <a:r>
              <a:rPr lang="de-DE" dirty="0"/>
              <a:t> in </a:t>
            </a:r>
            <a:r>
              <a:rPr lang="de-DE" dirty="0" err="1"/>
              <a:t>water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254490" y="1953950"/>
            <a:ext cx="4453276" cy="3592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similar are microbial communities from the stream and groundwater?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Upstream: community composition in stream and groundwater samples are similar.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Upstream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community composition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similarity driven by exfiltration and DO.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Downstream: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community composition in stream and groundwater samples are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less similar. The dissimilarity can’t be explained general chemistry data.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Streambed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sediments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buffering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5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82" y="666268"/>
            <a:ext cx="8383818" cy="5570134"/>
          </a:xfrm>
        </p:spPr>
      </p:pic>
      <p:sp>
        <p:nvSpPr>
          <p:cNvPr id="5" name="Textfeld 4"/>
          <p:cNvSpPr txBox="1"/>
          <p:nvPr/>
        </p:nvSpPr>
        <p:spPr>
          <a:xfrm>
            <a:off x="10612755" y="1493060"/>
            <a:ext cx="1734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 smtClean="0"/>
              <a:t>TOP 40 abundant </a:t>
            </a:r>
            <a:r>
              <a:rPr lang="de-DE" sz="1400" b="1" dirty="0" err="1" smtClean="0"/>
              <a:t>core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families</a:t>
            </a:r>
            <a:r>
              <a:rPr lang="de-DE" sz="1400" b="1" dirty="0" smtClean="0"/>
              <a:t> in </a:t>
            </a:r>
            <a:r>
              <a:rPr lang="de-DE" sz="1400" b="1" dirty="0" err="1" smtClean="0"/>
              <a:t>streambed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sediments</a:t>
            </a:r>
            <a:endParaRPr lang="en-US" sz="14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" y="1761016"/>
            <a:ext cx="3209960" cy="222781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38162" y="4159470"/>
            <a:ext cx="32607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total, </a:t>
            </a:r>
            <a:r>
              <a:rPr lang="en-US" dirty="0"/>
              <a:t>these </a:t>
            </a:r>
            <a:r>
              <a:rPr lang="en-US" dirty="0" smtClean="0"/>
              <a:t>200 core </a:t>
            </a:r>
            <a:r>
              <a:rPr lang="en-US" dirty="0"/>
              <a:t>families take up 50% of total </a:t>
            </a:r>
            <a:r>
              <a:rPr lang="en-US" dirty="0" smtClean="0"/>
              <a:t>abundance.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Top </a:t>
            </a:r>
            <a:r>
              <a:rPr lang="en-US" dirty="0"/>
              <a:t>40 core families take up 31% sediment microbial communities. 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Indication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water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12</a:t>
            </a:fld>
            <a:endParaRPr lang="en-US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>
                <a:latin typeface="Garamond" panose="02020404030301010803" pitchFamily="18" charset="0"/>
              </a:rPr>
              <a:t>microbial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communities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33375" y="1221043"/>
            <a:ext cx="464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Core </a:t>
            </a:r>
            <a:r>
              <a:rPr lang="de-DE" dirty="0" err="1"/>
              <a:t>m</a:t>
            </a:r>
            <a:r>
              <a:rPr lang="de-DE" dirty="0" err="1" smtClean="0"/>
              <a:t>icrobial</a:t>
            </a:r>
            <a:r>
              <a:rPr lang="de-DE" dirty="0" smtClean="0"/>
              <a:t> </a:t>
            </a:r>
            <a:r>
              <a:rPr lang="de-DE" dirty="0" err="1"/>
              <a:t>communities</a:t>
            </a:r>
            <a:r>
              <a:rPr lang="de-DE" dirty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environments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7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77" y="1654732"/>
            <a:ext cx="3080261" cy="199963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3733699"/>
            <a:ext cx="3000063" cy="300275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65" y="1027906"/>
            <a:ext cx="6533870" cy="541158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13</a:t>
            </a:fld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>
                <a:latin typeface="Garamond" panose="02020404030301010803" pitchFamily="18" charset="0"/>
              </a:rPr>
              <a:t>microbial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communities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333375" y="1221043"/>
            <a:ext cx="4390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Core </a:t>
            </a:r>
            <a:r>
              <a:rPr lang="de-DE" dirty="0" err="1"/>
              <a:t>m</a:t>
            </a:r>
            <a:r>
              <a:rPr lang="de-DE" dirty="0" err="1" smtClean="0"/>
              <a:t>icrobial</a:t>
            </a:r>
            <a:r>
              <a:rPr lang="de-DE" dirty="0" smtClean="0"/>
              <a:t> </a:t>
            </a:r>
            <a:r>
              <a:rPr lang="de-DE" dirty="0" err="1"/>
              <a:t>communities</a:t>
            </a:r>
            <a:r>
              <a:rPr lang="de-DE" dirty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years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4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3771801"/>
            <a:ext cx="8062584" cy="3023469"/>
          </a:xfrm>
          <a:prstGeom prst="rect">
            <a:avLst/>
          </a:prstGeom>
        </p:spPr>
      </p:pic>
      <p:pic>
        <p:nvPicPr>
          <p:cNvPr id="23" name="Inhaltsplatzhalter 2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584200"/>
            <a:ext cx="8231502" cy="3135991"/>
          </a:xfrm>
        </p:spPr>
      </p:pic>
      <p:grpSp>
        <p:nvGrpSpPr>
          <p:cNvPr id="5" name="Gruppieren 4"/>
          <p:cNvGrpSpPr/>
          <p:nvPr/>
        </p:nvGrpSpPr>
        <p:grpSpPr>
          <a:xfrm>
            <a:off x="4724558" y="598513"/>
            <a:ext cx="1136938" cy="523220"/>
            <a:chOff x="488628" y="3884956"/>
            <a:chExt cx="1136938" cy="523220"/>
          </a:xfrm>
        </p:grpSpPr>
        <p:sp>
          <p:nvSpPr>
            <p:cNvPr id="25" name="Textfeld 24"/>
            <p:cNvSpPr txBox="1"/>
            <p:nvPr/>
          </p:nvSpPr>
          <p:spPr>
            <a:xfrm>
              <a:off x="488628" y="3884956"/>
              <a:ext cx="730572" cy="5232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Family B1-7BS</a:t>
              </a:r>
              <a:endParaRPr lang="de-DE" sz="1400" dirty="0"/>
            </a:p>
          </p:txBody>
        </p:sp>
        <p:cxnSp>
          <p:nvCxnSpPr>
            <p:cNvPr id="26" name="Gerade Verbindung mit Pfeil 25"/>
            <p:cNvCxnSpPr>
              <a:endCxn id="25" idx="3"/>
            </p:cNvCxnSpPr>
            <p:nvPr/>
          </p:nvCxnSpPr>
          <p:spPr>
            <a:xfrm flipH="1">
              <a:off x="1219200" y="4041572"/>
              <a:ext cx="406366" cy="104994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Gerade Verbindung mit Pfeil 30"/>
          <p:cNvCxnSpPr/>
          <p:nvPr/>
        </p:nvCxnSpPr>
        <p:spPr>
          <a:xfrm>
            <a:off x="5972103" y="728651"/>
            <a:ext cx="2236428" cy="314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175292" y="3164681"/>
            <a:ext cx="28629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Abundance-occupancy</a:t>
            </a:r>
            <a:r>
              <a:rPr lang="de-DE" dirty="0"/>
              <a:t> </a:t>
            </a:r>
            <a:r>
              <a:rPr lang="de-DE" dirty="0" err="1" smtClean="0"/>
              <a:t>distributions</a:t>
            </a:r>
            <a:r>
              <a:rPr lang="de-DE" dirty="0" smtClean="0"/>
              <a:t> </a:t>
            </a:r>
            <a:r>
              <a:rPr lang="de-DE" dirty="0" err="1" smtClean="0"/>
              <a:t>revealed</a:t>
            </a:r>
            <a:r>
              <a:rPr lang="de-DE" dirty="0" smtClean="0"/>
              <a:t> </a:t>
            </a:r>
            <a:r>
              <a:rPr lang="de-DE" dirty="0" err="1" smtClean="0"/>
              <a:t>core</a:t>
            </a:r>
            <a:r>
              <a:rPr lang="de-DE" dirty="0" smtClean="0"/>
              <a:t> ASVs in different </a:t>
            </a:r>
            <a:r>
              <a:rPr lang="de-DE" dirty="0" err="1" smtClean="0"/>
              <a:t>depths</a:t>
            </a:r>
            <a:r>
              <a:rPr lang="de-DE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taxa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at 5cm </a:t>
            </a:r>
            <a:r>
              <a:rPr lang="de-DE" dirty="0" err="1"/>
              <a:t>depth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ASV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family</a:t>
            </a:r>
            <a:r>
              <a:rPr lang="de-DE" dirty="0" smtClean="0"/>
              <a:t> B1-7BS was </a:t>
            </a:r>
            <a:r>
              <a:rPr lang="de-DE" dirty="0" err="1" smtClean="0"/>
              <a:t>detected</a:t>
            </a:r>
            <a:r>
              <a:rPr lang="de-DE" dirty="0" smtClean="0"/>
              <a:t> in all 5cm </a:t>
            </a:r>
            <a:r>
              <a:rPr lang="de-DE" dirty="0" err="1" smtClean="0"/>
              <a:t>samples</a:t>
            </a:r>
            <a:r>
              <a:rPr lang="de-DE" dirty="0" smtClean="0"/>
              <a:t>.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>
                <a:latin typeface="Garamond" panose="02020404030301010803" pitchFamily="18" charset="0"/>
              </a:rPr>
              <a:t>microbial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communities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3"/>
          <p:cNvGrpSpPr/>
          <p:nvPr/>
        </p:nvGrpSpPr>
        <p:grpSpPr>
          <a:xfrm>
            <a:off x="11197987" y="510405"/>
            <a:ext cx="1016430" cy="802463"/>
            <a:chOff x="10896017" y="1722038"/>
            <a:chExt cx="1353835" cy="802463"/>
          </a:xfrm>
        </p:grpSpPr>
        <p:sp>
          <p:nvSpPr>
            <p:cNvPr id="16" name="Pfeil nach unten 15"/>
            <p:cNvSpPr/>
            <p:nvPr/>
          </p:nvSpPr>
          <p:spPr>
            <a:xfrm>
              <a:off x="10896017" y="1722038"/>
              <a:ext cx="237394" cy="80246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0921476" y="1722038"/>
              <a:ext cx="13283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Cumulative</a:t>
              </a:r>
              <a:r>
                <a:rPr lang="de-DE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relatvie</a:t>
              </a:r>
              <a:r>
                <a:rPr lang="de-DE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abundance</a:t>
              </a:r>
              <a:r>
                <a:rPr lang="de-DE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high </a:t>
              </a:r>
              <a:r>
                <a:rPr lang="de-DE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de-DE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sz="1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low</a:t>
              </a:r>
              <a:endParaRPr lang="de-DE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hteck 26"/>
          <p:cNvSpPr/>
          <p:nvPr/>
        </p:nvSpPr>
        <p:spPr>
          <a:xfrm>
            <a:off x="175292" y="2045575"/>
            <a:ext cx="4072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bertinusSerif-Regular"/>
              </a:rPr>
              <a:t>Investigating core microbiome of </a:t>
            </a:r>
            <a:r>
              <a:rPr lang="en-US" dirty="0" err="1" smtClean="0">
                <a:latin typeface="LibertinusSerif-Regular"/>
              </a:rPr>
              <a:t>Schönbrunnen</a:t>
            </a:r>
            <a:r>
              <a:rPr lang="en-US" dirty="0" smtClean="0">
                <a:latin typeface="LibertinusSerif-Regular"/>
              </a:rPr>
              <a:t> </a:t>
            </a:r>
            <a:r>
              <a:rPr lang="en-US" dirty="0" err="1" smtClean="0">
                <a:latin typeface="LibertinusSerif-Regular"/>
              </a:rPr>
              <a:t>steambed</a:t>
            </a:r>
            <a:r>
              <a:rPr lang="en-US" dirty="0" smtClean="0">
                <a:latin typeface="LibertinusSerif-Regular"/>
              </a:rPr>
              <a:t> sediments after 3-year sampling campaign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Freihand 5"/>
              <p14:cNvContentPartPr/>
              <p14:nvPr/>
            </p14:nvContentPartPr>
            <p14:xfrm>
              <a:off x="8521560" y="4089240"/>
              <a:ext cx="360" cy="360"/>
            </p14:xfrm>
          </p:contentPart>
        </mc:Choice>
        <mc:Fallback xmlns="">
          <p:pic>
            <p:nvPicPr>
              <p:cNvPr id="6" name="Freihand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2200" y="40798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14</a:t>
            </a:fld>
            <a:endParaRPr lang="en-US"/>
          </a:p>
        </p:txBody>
      </p:sp>
      <p:sp>
        <p:nvSpPr>
          <p:cNvPr id="19" name="Rechteck 18"/>
          <p:cNvSpPr/>
          <p:nvPr/>
        </p:nvSpPr>
        <p:spPr>
          <a:xfrm>
            <a:off x="175292" y="1237097"/>
            <a:ext cx="464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Core </a:t>
            </a:r>
            <a:r>
              <a:rPr lang="de-DE" dirty="0" err="1"/>
              <a:t>m</a:t>
            </a:r>
            <a:r>
              <a:rPr lang="de-DE" dirty="0" err="1" smtClean="0"/>
              <a:t>icrobial</a:t>
            </a:r>
            <a:r>
              <a:rPr lang="de-DE" dirty="0" smtClean="0"/>
              <a:t> </a:t>
            </a:r>
            <a:r>
              <a:rPr lang="de-DE" dirty="0" err="1"/>
              <a:t>communities</a:t>
            </a:r>
            <a:r>
              <a:rPr lang="de-DE" dirty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/>
              <a:t> </a:t>
            </a:r>
            <a:r>
              <a:rPr lang="de-DE" dirty="0" smtClean="0"/>
              <a:t>a stringent null </a:t>
            </a:r>
            <a:r>
              <a:rPr lang="de-DE" dirty="0" err="1" smtClean="0"/>
              <a:t>model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5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48"/>
    </mc:Choice>
    <mc:Fallback xmlns="">
      <p:transition spd="slow" advTm="75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12" y="-164157"/>
            <a:ext cx="8001000" cy="68580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 smtClean="0">
                <a:latin typeface="Garamond" panose="02020404030301010803" pitchFamily="18" charset="0"/>
              </a:rPr>
              <a:t>functions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Isosceles Triangle 6">
            <a:extLst>
              <a:ext uri="{FF2B5EF4-FFF2-40B4-BE49-F238E27FC236}">
                <a16:creationId xmlns:a16="http://schemas.microsoft.com/office/drawing/2014/main" id="{3D2E5700-6807-4BE5-AAEC-2D32D3A1DE06}"/>
              </a:ext>
            </a:extLst>
          </p:cNvPr>
          <p:cNvSpPr/>
          <p:nvPr/>
        </p:nvSpPr>
        <p:spPr>
          <a:xfrm rot="16200000">
            <a:off x="8137176" y="4990131"/>
            <a:ext cx="119900" cy="30132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highlight>
                <a:srgbClr val="808080"/>
              </a:highlight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887B5234-E294-4074-8731-26B131B78922}"/>
              </a:ext>
            </a:extLst>
          </p:cNvPr>
          <p:cNvSpPr txBox="1"/>
          <p:nvPr/>
        </p:nvSpPr>
        <p:spPr>
          <a:xfrm>
            <a:off x="7435794" y="6113079"/>
            <a:ext cx="295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>
                    <a:lumMod val="50000"/>
                  </a:schemeClr>
                </a:solidFill>
              </a:rPr>
              <a:t>MAG completeness (%)</a:t>
            </a:r>
            <a:endParaRPr lang="en-D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F69F7DA7-ADF8-4BA8-9F5C-2950FEACF655}"/>
              </a:ext>
            </a:extLst>
          </p:cNvPr>
          <p:cNvSpPr txBox="1"/>
          <p:nvPr/>
        </p:nvSpPr>
        <p:spPr>
          <a:xfrm>
            <a:off x="6349650" y="6322629"/>
            <a:ext cx="617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pl-PL" sz="1200" dirty="0" smtClean="0">
                <a:solidFill>
                  <a:schemeClr val="bg2">
                    <a:lumMod val="50000"/>
                  </a:schemeClr>
                </a:solidFill>
              </a:rPr>
              <a:t>7.3</a:t>
            </a:r>
            <a:endParaRPr lang="en-D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C54E5FF8-0957-4E40-805E-D157E06E4AF9}"/>
              </a:ext>
            </a:extLst>
          </p:cNvPr>
          <p:cNvSpPr txBox="1"/>
          <p:nvPr/>
        </p:nvSpPr>
        <p:spPr>
          <a:xfrm>
            <a:off x="9730277" y="6322628"/>
            <a:ext cx="65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bg2">
                    <a:lumMod val="50000"/>
                  </a:schemeClr>
                </a:solidFill>
              </a:rPr>
              <a:t>94.1</a:t>
            </a:r>
            <a:endParaRPr lang="en-D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1" name="Gruppieren 40"/>
          <p:cNvGrpSpPr/>
          <p:nvPr/>
        </p:nvGrpSpPr>
        <p:grpSpPr>
          <a:xfrm>
            <a:off x="10100508" y="2221566"/>
            <a:ext cx="2167692" cy="3199435"/>
            <a:chOff x="10919658" y="2044967"/>
            <a:chExt cx="2167692" cy="3199435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4942D464-E1B6-4D9A-BDDF-8546CE82F119}"/>
                </a:ext>
              </a:extLst>
            </p:cNvPr>
            <p:cNvSpPr txBox="1"/>
            <p:nvPr/>
          </p:nvSpPr>
          <p:spPr>
            <a:xfrm>
              <a:off x="11736601" y="2752493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NO</a:t>
              </a:r>
              <a:r>
                <a:rPr lang="pl-PL" baseline="-25000" dirty="0"/>
                <a:t>2</a:t>
              </a:r>
              <a:r>
                <a:rPr lang="pl-PL" baseline="30000" dirty="0"/>
                <a:t>-</a:t>
              </a:r>
              <a:endParaRPr lang="en-DE" baseline="30000" dirty="0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8CAA0D57-3B12-4925-ACFC-9916C2C5400B}"/>
                </a:ext>
              </a:extLst>
            </p:cNvPr>
            <p:cNvSpPr txBox="1"/>
            <p:nvPr/>
          </p:nvSpPr>
          <p:spPr>
            <a:xfrm>
              <a:off x="11799118" y="346001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NO</a:t>
              </a:r>
              <a:endParaRPr lang="en-DE" baseline="30000" dirty="0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238A9507-BBBC-4CB1-9D3D-F9D1555C4DD8}"/>
                </a:ext>
              </a:extLst>
            </p:cNvPr>
            <p:cNvSpPr txBox="1"/>
            <p:nvPr/>
          </p:nvSpPr>
          <p:spPr>
            <a:xfrm>
              <a:off x="11759844" y="416754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</a:t>
              </a:r>
              <a:r>
                <a:rPr lang="pl-PL" baseline="-25000" dirty="0"/>
                <a:t>2</a:t>
              </a:r>
              <a:r>
                <a:rPr lang="pl-PL" dirty="0"/>
                <a:t>O</a:t>
              </a:r>
              <a:endParaRPr lang="en-DE" baseline="30000" dirty="0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BDEA5A71-7418-47B9-A5F9-649DA07EBCC9}"/>
                </a:ext>
              </a:extLst>
            </p:cNvPr>
            <p:cNvSpPr txBox="1"/>
            <p:nvPr/>
          </p:nvSpPr>
          <p:spPr>
            <a:xfrm>
              <a:off x="11835987" y="4875070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</a:t>
              </a:r>
              <a:r>
                <a:rPr lang="pl-PL" baseline="-25000" dirty="0"/>
                <a:t>2</a:t>
              </a:r>
              <a:endParaRPr lang="en-DE" baseline="30000" dirty="0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95E2C581-BE43-467F-AD55-6F2A56C6307E}"/>
                </a:ext>
              </a:extLst>
            </p:cNvPr>
            <p:cNvSpPr txBox="1"/>
            <p:nvPr/>
          </p:nvSpPr>
          <p:spPr>
            <a:xfrm>
              <a:off x="11724578" y="2044967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NO</a:t>
              </a:r>
              <a:r>
                <a:rPr lang="pl-PL" baseline="-25000" dirty="0"/>
                <a:t>3</a:t>
              </a:r>
              <a:r>
                <a:rPr lang="pl-PL" baseline="30000" dirty="0"/>
                <a:t>-</a:t>
              </a:r>
              <a:endParaRPr lang="en-DE" baseline="30000" dirty="0"/>
            </a:p>
          </p:txBody>
        </p:sp>
        <p:cxnSp>
          <p:nvCxnSpPr>
            <p:cNvPr id="30" name="Straight Arrow Connector 19">
              <a:extLst>
                <a:ext uri="{FF2B5EF4-FFF2-40B4-BE49-F238E27FC236}">
                  <a16:creationId xmlns:a16="http://schemas.microsoft.com/office/drawing/2014/main" id="{6B48F90F-670B-4BE5-A2A3-4652236F3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513" y="2363928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20">
              <a:extLst>
                <a:ext uri="{FF2B5EF4-FFF2-40B4-BE49-F238E27FC236}">
                  <a16:creationId xmlns:a16="http://schemas.microsoft.com/office/drawing/2014/main" id="{9DE29C3B-4D01-43E9-A7F0-371D7C5A0FA1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513" y="3088244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21">
              <a:extLst>
                <a:ext uri="{FF2B5EF4-FFF2-40B4-BE49-F238E27FC236}">
                  <a16:creationId xmlns:a16="http://schemas.microsoft.com/office/drawing/2014/main" id="{09BFF3D9-FD38-4DDC-8E89-FA18383274C4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513" y="3812560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22">
              <a:extLst>
                <a:ext uri="{FF2B5EF4-FFF2-40B4-BE49-F238E27FC236}">
                  <a16:creationId xmlns:a16="http://schemas.microsoft.com/office/drawing/2014/main" id="{44FD4DA0-C188-4866-ACC7-052E96DAEC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4513" y="4536877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FF7291F5-F40D-4382-8595-D82DC1B7594F}"/>
                </a:ext>
              </a:extLst>
            </p:cNvPr>
            <p:cNvSpPr txBox="1"/>
            <p:nvPr/>
          </p:nvSpPr>
          <p:spPr>
            <a:xfrm>
              <a:off x="12204351" y="2301372"/>
              <a:ext cx="8829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>
                  <a:solidFill>
                    <a:srgbClr val="0070C0"/>
                  </a:solidFill>
                </a:rPr>
                <a:t>narKGHJI </a:t>
              </a:r>
            </a:p>
            <a:p>
              <a:r>
                <a:rPr lang="pl-PL" sz="1400" dirty="0">
                  <a:solidFill>
                    <a:srgbClr val="0070C0"/>
                  </a:solidFill>
                </a:rPr>
                <a:t>napAB</a:t>
              </a:r>
              <a:r>
                <a:rPr lang="pl-PL" sz="1400" baseline="30000" dirty="0">
                  <a:solidFill>
                    <a:srgbClr val="0070C0"/>
                  </a:solidFill>
                </a:rPr>
                <a:t> </a:t>
              </a:r>
              <a:endParaRPr lang="pl-PL" sz="1400" dirty="0">
                <a:solidFill>
                  <a:srgbClr val="0070C0"/>
                </a:solidFill>
              </a:endParaRPr>
            </a:p>
          </p:txBody>
        </p:sp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8C032B4B-7789-4859-AB16-F0D6318AE473}"/>
                </a:ext>
              </a:extLst>
            </p:cNvPr>
            <p:cNvSpPr txBox="1"/>
            <p:nvPr/>
          </p:nvSpPr>
          <p:spPr>
            <a:xfrm>
              <a:off x="12249495" y="2990666"/>
              <a:ext cx="516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>
                  <a:solidFill>
                    <a:srgbClr val="0070C0"/>
                  </a:solidFill>
                </a:rPr>
                <a:t>nirK </a:t>
              </a:r>
            </a:p>
            <a:p>
              <a:r>
                <a:rPr lang="pl-PL" sz="1400" dirty="0">
                  <a:solidFill>
                    <a:srgbClr val="0070C0"/>
                  </a:solidFill>
                </a:rPr>
                <a:t>nirS</a:t>
              </a:r>
              <a:endParaRPr lang="pl-PL" sz="1400" baseline="30000" dirty="0">
                <a:solidFill>
                  <a:srgbClr val="0070C0"/>
                </a:solidFill>
              </a:endParaRPr>
            </a:p>
          </p:txBody>
        </p:sp>
        <p:sp>
          <p:nvSpPr>
            <p:cNvPr id="36" name="TextBox 25">
              <a:extLst>
                <a:ext uri="{FF2B5EF4-FFF2-40B4-BE49-F238E27FC236}">
                  <a16:creationId xmlns:a16="http://schemas.microsoft.com/office/drawing/2014/main" id="{DCE4B7A4-2D2A-44F3-976F-B8F360989082}"/>
                </a:ext>
              </a:extLst>
            </p:cNvPr>
            <p:cNvSpPr txBox="1"/>
            <p:nvPr/>
          </p:nvSpPr>
          <p:spPr>
            <a:xfrm>
              <a:off x="11453566" y="3231984"/>
              <a:ext cx="500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>
                  <a:solidFill>
                    <a:srgbClr val="0070C0"/>
                  </a:solidFill>
                </a:rPr>
                <a:t>nrfA</a:t>
              </a:r>
              <a:endParaRPr lang="pl-PL" sz="1400" baseline="30000" dirty="0">
                <a:solidFill>
                  <a:srgbClr val="0070C0"/>
                </a:solidFill>
              </a:endParaRP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DBA523BB-434E-4679-9B39-D96A0EF27B4A}"/>
                </a:ext>
              </a:extLst>
            </p:cNvPr>
            <p:cNvSpPr txBox="1"/>
            <p:nvPr/>
          </p:nvSpPr>
          <p:spPr>
            <a:xfrm>
              <a:off x="12244977" y="4477207"/>
              <a:ext cx="527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>
                  <a:solidFill>
                    <a:srgbClr val="0070C0"/>
                  </a:solidFill>
                </a:rPr>
                <a:t>nosZ</a:t>
              </a:r>
              <a:endParaRPr lang="pl-PL" sz="1400" baseline="30000" dirty="0">
                <a:solidFill>
                  <a:srgbClr val="0070C0"/>
                </a:solidFill>
              </a:endParaRP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0C290206-F7D0-497E-B970-D7ECDB13CBE3}"/>
                </a:ext>
              </a:extLst>
            </p:cNvPr>
            <p:cNvSpPr txBox="1"/>
            <p:nvPr/>
          </p:nvSpPr>
          <p:spPr>
            <a:xfrm>
              <a:off x="10919658" y="306520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NH</a:t>
              </a:r>
              <a:r>
                <a:rPr lang="pl-PL" baseline="-25000" dirty="0"/>
                <a:t>4</a:t>
              </a:r>
              <a:r>
                <a:rPr lang="pl-PL" baseline="30000" dirty="0"/>
                <a:t>+</a:t>
              </a:r>
              <a:endParaRPr lang="en-DE" baseline="30000" dirty="0"/>
            </a:p>
          </p:txBody>
        </p:sp>
        <p:sp>
          <p:nvSpPr>
            <p:cNvPr id="39" name="TextBox 29">
              <a:extLst>
                <a:ext uri="{FF2B5EF4-FFF2-40B4-BE49-F238E27FC236}">
                  <a16:creationId xmlns:a16="http://schemas.microsoft.com/office/drawing/2014/main" id="{931BA1BE-8FBC-4D4A-BF1B-3362A9991A34}"/>
                </a:ext>
              </a:extLst>
            </p:cNvPr>
            <p:cNvSpPr txBox="1"/>
            <p:nvPr/>
          </p:nvSpPr>
          <p:spPr>
            <a:xfrm>
              <a:off x="12208815" y="3841658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400" dirty="0">
                  <a:solidFill>
                    <a:srgbClr val="0070C0"/>
                  </a:solidFill>
                </a:rPr>
                <a:t>norBC</a:t>
              </a:r>
              <a:endParaRPr lang="pl-PL" sz="1400" baseline="30000" dirty="0">
                <a:solidFill>
                  <a:srgbClr val="0070C0"/>
                </a:solidFill>
              </a:endParaRPr>
            </a:p>
          </p:txBody>
        </p:sp>
        <p:cxnSp>
          <p:nvCxnSpPr>
            <p:cNvPr id="40" name="Straight Arrow Connector 32">
              <a:extLst>
                <a:ext uri="{FF2B5EF4-FFF2-40B4-BE49-F238E27FC236}">
                  <a16:creationId xmlns:a16="http://schemas.microsoft.com/office/drawing/2014/main" id="{9EF50713-FA8B-43D5-8774-D3670E025A5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763154" y="3019283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Foliennummernplatzhalt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5189E4-7702-4079-BCDB-7B32B8236918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63" name="Gruppieren 62"/>
          <p:cNvGrpSpPr/>
          <p:nvPr/>
        </p:nvGrpSpPr>
        <p:grpSpPr>
          <a:xfrm>
            <a:off x="2836985" y="2540527"/>
            <a:ext cx="1896940" cy="3059815"/>
            <a:chOff x="2760785" y="2563689"/>
            <a:chExt cx="1933330" cy="3070108"/>
          </a:xfrm>
        </p:grpSpPr>
        <p:grpSp>
          <p:nvGrpSpPr>
            <p:cNvPr id="42" name="Gruppieren 41"/>
            <p:cNvGrpSpPr/>
            <p:nvPr/>
          </p:nvGrpSpPr>
          <p:grpSpPr>
            <a:xfrm>
              <a:off x="2760785" y="2563689"/>
              <a:ext cx="1933330" cy="3070108"/>
              <a:chOff x="6994929" y="3058749"/>
              <a:chExt cx="1933330" cy="3070108"/>
            </a:xfrm>
          </p:grpSpPr>
          <p:sp>
            <p:nvSpPr>
              <p:cNvPr id="43" name="TextBox 14">
                <a:extLst>
                  <a:ext uri="{FF2B5EF4-FFF2-40B4-BE49-F238E27FC236}">
                    <a16:creationId xmlns:a16="http://schemas.microsoft.com/office/drawing/2014/main" id="{1377B81D-F9F3-403C-9DB3-644786E2A0DC}"/>
                  </a:ext>
                </a:extLst>
              </p:cNvPr>
              <p:cNvSpPr txBox="1"/>
              <p:nvPr/>
            </p:nvSpPr>
            <p:spPr>
              <a:xfrm>
                <a:off x="7895887" y="3733943"/>
                <a:ext cx="481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HS</a:t>
                </a:r>
                <a:r>
                  <a:rPr lang="pl-PL" baseline="30000" dirty="0"/>
                  <a:t>-</a:t>
                </a:r>
                <a:endParaRPr lang="en-DE" baseline="30000" dirty="0"/>
              </a:p>
            </p:txBody>
          </p:sp>
          <p:sp>
            <p:nvSpPr>
              <p:cNvPr id="44" name="TextBox 15">
                <a:extLst>
                  <a:ext uri="{FF2B5EF4-FFF2-40B4-BE49-F238E27FC236}">
                    <a16:creationId xmlns:a16="http://schemas.microsoft.com/office/drawing/2014/main" id="{46EECC1F-AC36-409D-AC52-0A61642913AC}"/>
                  </a:ext>
                </a:extLst>
              </p:cNvPr>
              <p:cNvSpPr txBox="1"/>
              <p:nvPr/>
            </p:nvSpPr>
            <p:spPr>
              <a:xfrm>
                <a:off x="7951992" y="4409137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S</a:t>
                </a:r>
                <a:r>
                  <a:rPr lang="pl-PL" baseline="30000" dirty="0"/>
                  <a:t>0</a:t>
                </a:r>
                <a:endParaRPr lang="en-DE" baseline="30000" dirty="0"/>
              </a:p>
            </p:txBody>
          </p:sp>
          <p:sp>
            <p:nvSpPr>
              <p:cNvPr id="45" name="TextBox 16">
                <a:extLst>
                  <a:ext uri="{FF2B5EF4-FFF2-40B4-BE49-F238E27FC236}">
                    <a16:creationId xmlns:a16="http://schemas.microsoft.com/office/drawing/2014/main" id="{51267B2B-E681-41BE-AA19-5B8E028394A5}"/>
                  </a:ext>
                </a:extLst>
              </p:cNvPr>
              <p:cNvSpPr txBox="1"/>
              <p:nvPr/>
            </p:nvSpPr>
            <p:spPr>
              <a:xfrm>
                <a:off x="7813333" y="508433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SO</a:t>
                </a:r>
                <a:r>
                  <a:rPr lang="pl-PL" baseline="-25000" dirty="0"/>
                  <a:t>3</a:t>
                </a:r>
                <a:r>
                  <a:rPr lang="pl-PL" baseline="30000" dirty="0"/>
                  <a:t>2-</a:t>
                </a:r>
                <a:endParaRPr lang="en-DE" baseline="30000" dirty="0"/>
              </a:p>
            </p:txBody>
          </p:sp>
          <p:sp>
            <p:nvSpPr>
              <p:cNvPr id="46" name="TextBox 17">
                <a:extLst>
                  <a:ext uri="{FF2B5EF4-FFF2-40B4-BE49-F238E27FC236}">
                    <a16:creationId xmlns:a16="http://schemas.microsoft.com/office/drawing/2014/main" id="{B65301EC-22CF-4366-9C85-63DE9C60DD4F}"/>
                  </a:ext>
                </a:extLst>
              </p:cNvPr>
              <p:cNvSpPr txBox="1"/>
              <p:nvPr/>
            </p:nvSpPr>
            <p:spPr>
              <a:xfrm>
                <a:off x="7774059" y="3058749"/>
                <a:ext cx="724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S</a:t>
                </a:r>
                <a:r>
                  <a:rPr lang="pl-PL" baseline="-25000" dirty="0"/>
                  <a:t>2</a:t>
                </a:r>
                <a:r>
                  <a:rPr lang="pl-PL" dirty="0"/>
                  <a:t>O</a:t>
                </a:r>
                <a:r>
                  <a:rPr lang="pl-PL" baseline="-25000" dirty="0"/>
                  <a:t>3</a:t>
                </a:r>
                <a:r>
                  <a:rPr lang="pl-PL" baseline="30000" dirty="0"/>
                  <a:t>2-</a:t>
                </a:r>
                <a:endParaRPr lang="en-DE" baseline="30000" dirty="0"/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6686B455-2665-4414-8DA3-BB5906E0A9A0}"/>
                  </a:ext>
                </a:extLst>
              </p:cNvPr>
              <p:cNvSpPr txBox="1"/>
              <p:nvPr/>
            </p:nvSpPr>
            <p:spPr>
              <a:xfrm>
                <a:off x="7813333" y="575952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dirty="0"/>
                  <a:t>SO</a:t>
                </a:r>
                <a:r>
                  <a:rPr lang="pl-PL" baseline="-25000" dirty="0"/>
                  <a:t>4</a:t>
                </a:r>
                <a:r>
                  <a:rPr lang="pl-PL" baseline="30000" dirty="0"/>
                  <a:t>2-</a:t>
                </a:r>
                <a:endParaRPr lang="en-DE" baseline="30000" dirty="0"/>
              </a:p>
            </p:txBody>
          </p:sp>
          <p:cxnSp>
            <p:nvCxnSpPr>
              <p:cNvPr id="48" name="Straight Arrow Connector 20">
                <a:extLst>
                  <a:ext uri="{FF2B5EF4-FFF2-40B4-BE49-F238E27FC236}">
                    <a16:creationId xmlns:a16="http://schemas.microsoft.com/office/drawing/2014/main" id="{C7770CAA-6308-4E16-AE79-AEA4FAF91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9808" y="4040709"/>
                <a:ext cx="0" cy="400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21">
                <a:extLst>
                  <a:ext uri="{FF2B5EF4-FFF2-40B4-BE49-F238E27FC236}">
                    <a16:creationId xmlns:a16="http://schemas.microsoft.com/office/drawing/2014/main" id="{5360126A-ED15-4161-AB11-3B31BD279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9808" y="4728813"/>
                <a:ext cx="0" cy="400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22">
                <a:extLst>
                  <a:ext uri="{FF2B5EF4-FFF2-40B4-BE49-F238E27FC236}">
                    <a16:creationId xmlns:a16="http://schemas.microsoft.com/office/drawing/2014/main" id="{A2E6A974-C6B5-4592-8C07-91C6A7300F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9808" y="5416917"/>
                <a:ext cx="0" cy="400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23">
                <a:extLst>
                  <a:ext uri="{FF2B5EF4-FFF2-40B4-BE49-F238E27FC236}">
                    <a16:creationId xmlns:a16="http://schemas.microsoft.com/office/drawing/2014/main" id="{EEE88173-86FA-48F7-93F0-CA9AE039887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99331" y="5730856"/>
                <a:ext cx="0" cy="400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24">
                <a:extLst>
                  <a:ext uri="{FF2B5EF4-FFF2-40B4-BE49-F238E27FC236}">
                    <a16:creationId xmlns:a16="http://schemas.microsoft.com/office/drawing/2014/main" id="{BF20BA06-E6B5-45C4-A153-23912A2C5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726" y="3272828"/>
                <a:ext cx="0" cy="265842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25">
                <a:extLst>
                  <a:ext uri="{FF2B5EF4-FFF2-40B4-BE49-F238E27FC236}">
                    <a16:creationId xmlns:a16="http://schemas.microsoft.com/office/drawing/2014/main" id="{3D0FB698-99BE-4A14-8C4C-6807C7625B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3401" y="3272828"/>
                <a:ext cx="31632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26">
                <a:extLst>
                  <a:ext uri="{FF2B5EF4-FFF2-40B4-BE49-F238E27FC236}">
                    <a16:creationId xmlns:a16="http://schemas.microsoft.com/office/drawing/2014/main" id="{FF1E90DB-D388-40F0-908B-AE467E2DA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39679" y="5297451"/>
                <a:ext cx="400342" cy="200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27">
                <a:extLst>
                  <a:ext uri="{FF2B5EF4-FFF2-40B4-BE49-F238E27FC236}">
                    <a16:creationId xmlns:a16="http://schemas.microsoft.com/office/drawing/2014/main" id="{D90757BA-E0C5-49CB-908C-190BECED713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7436699" y="5710966"/>
                <a:ext cx="400342" cy="2003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528A1682-DAF7-499B-A327-09F0D4AA3870}"/>
                  </a:ext>
                </a:extLst>
              </p:cNvPr>
              <p:cNvSpPr txBox="1"/>
              <p:nvPr/>
            </p:nvSpPr>
            <p:spPr>
              <a:xfrm>
                <a:off x="8010315" y="3425568"/>
                <a:ext cx="9179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400" b="1" dirty="0">
                    <a:solidFill>
                      <a:srgbClr val="EE42C9"/>
                    </a:solidFill>
                  </a:rPr>
                  <a:t>soxYZAXB</a:t>
                </a:r>
              </a:p>
            </p:txBody>
          </p:sp>
          <p:sp>
            <p:nvSpPr>
              <p:cNvPr id="57" name="TextBox 29">
                <a:extLst>
                  <a:ext uri="{FF2B5EF4-FFF2-40B4-BE49-F238E27FC236}">
                    <a16:creationId xmlns:a16="http://schemas.microsoft.com/office/drawing/2014/main" id="{068B1D2F-4E1B-4D8B-8087-3EED740DC5CF}"/>
                  </a:ext>
                </a:extLst>
              </p:cNvPr>
              <p:cNvSpPr txBox="1"/>
              <p:nvPr/>
            </p:nvSpPr>
            <p:spPr>
              <a:xfrm>
                <a:off x="7525509" y="4040709"/>
                <a:ext cx="4171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400" b="1" dirty="0">
                    <a:solidFill>
                      <a:srgbClr val="EE42C9"/>
                    </a:solidFill>
                  </a:rPr>
                  <a:t>sqr</a:t>
                </a:r>
              </a:p>
            </p:txBody>
          </p:sp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E1D2D18C-A015-41C2-B22F-AC49F462E288}"/>
                  </a:ext>
                </a:extLst>
              </p:cNvPr>
              <p:cNvSpPr txBox="1"/>
              <p:nvPr/>
            </p:nvSpPr>
            <p:spPr>
              <a:xfrm>
                <a:off x="7072932" y="4713805"/>
                <a:ext cx="10118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400" dirty="0">
                    <a:solidFill>
                      <a:srgbClr val="EE42C9"/>
                    </a:solidFill>
                  </a:rPr>
                  <a:t>dsrAB-dsrN</a:t>
                </a:r>
              </a:p>
            </p:txBody>
          </p:sp>
          <p:sp>
            <p:nvSpPr>
              <p:cNvPr id="59" name="TextBox 31">
                <a:extLst>
                  <a:ext uri="{FF2B5EF4-FFF2-40B4-BE49-F238E27FC236}">
                    <a16:creationId xmlns:a16="http://schemas.microsoft.com/office/drawing/2014/main" id="{AA610625-6D92-4E51-A64D-3F430D3E17E9}"/>
                  </a:ext>
                </a:extLst>
              </p:cNvPr>
              <p:cNvSpPr txBox="1"/>
              <p:nvPr/>
            </p:nvSpPr>
            <p:spPr>
              <a:xfrm>
                <a:off x="7342760" y="5816704"/>
                <a:ext cx="4010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400" dirty="0">
                    <a:solidFill>
                      <a:srgbClr val="EE42C9"/>
                    </a:solidFill>
                  </a:rPr>
                  <a:t>sat</a:t>
                </a:r>
              </a:p>
            </p:txBody>
          </p:sp>
          <p:sp>
            <p:nvSpPr>
              <p:cNvPr id="60" name="TextBox 32">
                <a:extLst>
                  <a:ext uri="{FF2B5EF4-FFF2-40B4-BE49-F238E27FC236}">
                    <a16:creationId xmlns:a16="http://schemas.microsoft.com/office/drawing/2014/main" id="{DF932450-418E-4039-BFBE-30F58B095FD2}"/>
                  </a:ext>
                </a:extLst>
              </p:cNvPr>
              <p:cNvSpPr txBox="1"/>
              <p:nvPr/>
            </p:nvSpPr>
            <p:spPr>
              <a:xfrm>
                <a:off x="6994929" y="5090694"/>
                <a:ext cx="7841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400" dirty="0">
                    <a:solidFill>
                      <a:srgbClr val="EE42C9"/>
                    </a:solidFill>
                  </a:rPr>
                  <a:t>aprABM</a:t>
                </a:r>
              </a:p>
            </p:txBody>
          </p:sp>
        </p:grpSp>
        <p:cxnSp>
          <p:nvCxnSpPr>
            <p:cNvPr id="62" name="Straight Arrow Connector 20">
              <a:extLst>
                <a:ext uri="{FF2B5EF4-FFF2-40B4-BE49-F238E27FC236}">
                  <a16:creationId xmlns:a16="http://schemas.microsoft.com/office/drawing/2014/main" id="{C7770CAA-6308-4E16-AE79-AEA4FAF914BB}"/>
                </a:ext>
              </a:extLst>
            </p:cNvPr>
            <p:cNvCxnSpPr>
              <a:cxnSpLocks/>
            </p:cNvCxnSpPr>
            <p:nvPr/>
          </p:nvCxnSpPr>
          <p:spPr>
            <a:xfrm>
              <a:off x="3825664" y="2897635"/>
              <a:ext cx="0" cy="400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feld 63"/>
          <p:cNvSpPr txBox="1"/>
          <p:nvPr/>
        </p:nvSpPr>
        <p:spPr>
          <a:xfrm>
            <a:off x="184510" y="1823534"/>
            <a:ext cx="2825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16 </a:t>
            </a:r>
            <a:r>
              <a:rPr lang="en-US" sz="1600" dirty="0" smtClean="0"/>
              <a:t>metagenome-assembled </a:t>
            </a:r>
            <a:r>
              <a:rPr lang="en-US" sz="1600" dirty="0"/>
              <a:t>g</a:t>
            </a:r>
            <a:r>
              <a:rPr lang="en-US" sz="1600" dirty="0" smtClean="0"/>
              <a:t>enomes (MAGs) were recovered &gt;60</a:t>
            </a:r>
            <a:r>
              <a:rPr lang="en-US" sz="1600" dirty="0"/>
              <a:t>% completeness, </a:t>
            </a:r>
            <a:r>
              <a:rPr lang="en-US" sz="1600" dirty="0" smtClean="0"/>
              <a:t>&lt; 10% contamination.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Members </a:t>
            </a:r>
            <a:r>
              <a:rPr lang="de-DE" sz="1600" dirty="0" err="1"/>
              <a:t>within</a:t>
            </a:r>
            <a:r>
              <a:rPr lang="de-DE" sz="1600" dirty="0"/>
              <a:t> B1-7BS </a:t>
            </a:r>
            <a:r>
              <a:rPr lang="de-DE" sz="1600" dirty="0" err="1"/>
              <a:t>are</a:t>
            </a:r>
            <a:r>
              <a:rPr lang="de-DE" sz="1600" dirty="0"/>
              <a:t> potential sulfur-</a:t>
            </a:r>
            <a:r>
              <a:rPr lang="de-DE" sz="1600" dirty="0" err="1"/>
              <a:t>oxidizers</a:t>
            </a:r>
            <a:r>
              <a:rPr lang="de-DE" sz="1600" dirty="0" smtClean="0"/>
              <a:t>.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Majority of them have capacity for both nitrogen and sulfur metabolism.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Majority of them have </a:t>
            </a:r>
            <a:r>
              <a:rPr lang="en-US" sz="1600" dirty="0" smtClean="0"/>
              <a:t>capacity to thrive under low oxygen environments.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 producers?</a:t>
            </a:r>
            <a:endParaRPr lang="en-US" sz="1600" dirty="0"/>
          </a:p>
        </p:txBody>
      </p:sp>
      <p:sp>
        <p:nvSpPr>
          <p:cNvPr id="65" name="Rechteck 64"/>
          <p:cNvSpPr/>
          <p:nvPr/>
        </p:nvSpPr>
        <p:spPr>
          <a:xfrm>
            <a:off x="175292" y="1207232"/>
            <a:ext cx="4072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bertinusSerif-Regular"/>
              </a:rPr>
              <a:t>Functions of core microbiome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79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16"/>
    </mc:Choice>
    <mc:Fallback xmlns="">
      <p:transition spd="slow" advTm="89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15250" y="762000"/>
            <a:ext cx="3457575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Denitrification and assimilatory nitrate </a:t>
            </a:r>
            <a:r>
              <a:rPr lang="en-US" dirty="0"/>
              <a:t>reduction to ammonia </a:t>
            </a:r>
            <a:r>
              <a:rPr lang="en-US" dirty="0" smtClean="0"/>
              <a:t>(</a:t>
            </a:r>
            <a:r>
              <a:rPr lang="de-DE" dirty="0" smtClean="0"/>
              <a:t>ANRA)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abundant in 5 cm </a:t>
            </a:r>
            <a:r>
              <a:rPr lang="de-DE" dirty="0" err="1" smtClean="0"/>
              <a:t>samples</a:t>
            </a:r>
            <a:r>
              <a:rPr lang="de-DE" dirty="0" smtClean="0"/>
              <a:t>. </a:t>
            </a:r>
          </a:p>
          <a:p>
            <a:r>
              <a:rPr lang="de-DE" dirty="0" err="1" smtClean="0"/>
              <a:t>Anaerobic</a:t>
            </a:r>
            <a:r>
              <a:rPr lang="de-DE" dirty="0" smtClean="0"/>
              <a:t> </a:t>
            </a:r>
            <a:r>
              <a:rPr lang="de-DE" dirty="0" err="1" smtClean="0"/>
              <a:t>pathways</a:t>
            </a:r>
            <a:r>
              <a:rPr lang="de-DE" dirty="0" smtClean="0"/>
              <a:t> </a:t>
            </a:r>
            <a:r>
              <a:rPr lang="de-DE" dirty="0" err="1" smtClean="0"/>
              <a:t>showed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abundance</a:t>
            </a:r>
            <a:r>
              <a:rPr lang="de-DE" dirty="0" smtClean="0"/>
              <a:t> in 15 cm </a:t>
            </a:r>
            <a:r>
              <a:rPr lang="de-DE" dirty="0" err="1" smtClean="0"/>
              <a:t>samples</a:t>
            </a:r>
            <a:r>
              <a:rPr lang="de-DE" dirty="0" smtClean="0"/>
              <a:t>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035050"/>
            <a:ext cx="6391275" cy="571795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16</a:t>
            </a:fld>
            <a:endParaRPr lang="en-US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 smtClean="0">
                <a:latin typeface="Garamond" panose="02020404030301010803" pitchFamily="18" charset="0"/>
              </a:rPr>
              <a:t>functions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82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928813"/>
            <a:ext cx="5367581" cy="3176587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01" y="1617728"/>
            <a:ext cx="5541224" cy="3697222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17</a:t>
            </a:fld>
            <a:endParaRPr lang="en-US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 smtClean="0">
                <a:latin typeface="Garamond" panose="02020404030301010803" pitchFamily="18" charset="0"/>
              </a:rPr>
              <a:t>functions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75292" y="1207232"/>
            <a:ext cx="4072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bertinusSerif-Regular"/>
              </a:rPr>
              <a:t>Selected N-cycling gene families and contribution taxa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248400" y="102256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narG</a:t>
            </a:r>
            <a:r>
              <a:rPr lang="de-DE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4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07" y="1530397"/>
            <a:ext cx="5444685" cy="4351338"/>
          </a:xfrm>
        </p:spPr>
      </p:pic>
      <p:pic>
        <p:nvPicPr>
          <p:cNvPr id="4" name="Inhaltsplatzhalt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928813"/>
            <a:ext cx="5367581" cy="317658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18</a:t>
            </a:fld>
            <a:endParaRPr lang="en-US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 smtClean="0">
                <a:latin typeface="Garamond" panose="02020404030301010803" pitchFamily="18" charset="0"/>
              </a:rPr>
              <a:t>functions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248400" y="102256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narS</a:t>
            </a:r>
            <a:r>
              <a:rPr lang="de-DE" dirty="0" smtClean="0"/>
              <a:t>:</a:t>
            </a:r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175292" y="1207232"/>
            <a:ext cx="4072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bertinusSerif-Regular"/>
              </a:rPr>
              <a:t>Selected N-cycling gene families and contribution taxa</a:t>
            </a:r>
          </a:p>
        </p:txBody>
      </p:sp>
    </p:spTree>
    <p:extLst>
      <p:ext uri="{BB962C8B-B14F-4D97-AF65-F5344CB8AC3E}">
        <p14:creationId xmlns:p14="http://schemas.microsoft.com/office/powerpoint/2010/main" val="88858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928813"/>
            <a:ext cx="5367581" cy="3176587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568" y="1928813"/>
            <a:ext cx="5775023" cy="3001282"/>
          </a:xfr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19</a:t>
            </a:fld>
            <a:endParaRPr lang="en-US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Core </a:t>
            </a:r>
            <a:r>
              <a:rPr lang="de-DE" sz="2200" b="1" dirty="0" err="1" smtClean="0">
                <a:latin typeface="Garamond" panose="02020404030301010803" pitchFamily="18" charset="0"/>
              </a:rPr>
              <a:t>functions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248400" y="102256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nirK</a:t>
            </a:r>
            <a:r>
              <a:rPr lang="de-DE" dirty="0" smtClean="0"/>
              <a:t>:</a:t>
            </a:r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175292" y="1207232"/>
            <a:ext cx="4072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ibertinusSerif-Regular"/>
              </a:rPr>
              <a:t>Selected N-cycling gene families and contribution taxa</a:t>
            </a:r>
          </a:p>
        </p:txBody>
      </p:sp>
    </p:spTree>
    <p:extLst>
      <p:ext uri="{BB962C8B-B14F-4D97-AF65-F5344CB8AC3E}">
        <p14:creationId xmlns:p14="http://schemas.microsoft.com/office/powerpoint/2010/main" val="173450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6962" y="1086828"/>
            <a:ext cx="6887276" cy="464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feld 11"/>
          <p:cNvSpPr txBox="1"/>
          <p:nvPr/>
        </p:nvSpPr>
        <p:spPr>
          <a:xfrm>
            <a:off x="0" y="6536293"/>
            <a:ext cx="1219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</a:t>
            </a:r>
            <a:r>
              <a:rPr lang="en-US" sz="1400" b="1" dirty="0"/>
              <a:t>reach</a:t>
            </a:r>
            <a:r>
              <a:rPr lang="en-US" sz="1400" dirty="0"/>
              <a:t> is a section of a stream or river along which similar hydrologic conditions exist</a:t>
            </a:r>
            <a:endParaRPr lang="de-DE" sz="1400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 err="1" smtClean="0">
                <a:latin typeface="Garamond" panose="02020404030301010803" pitchFamily="18" charset="0"/>
              </a:rPr>
              <a:t>Introduction-the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r>
              <a:rPr lang="de-DE" sz="2200" b="1" dirty="0">
                <a:latin typeface="Garamond" panose="02020404030301010803" pitchFamily="18" charset="0"/>
              </a:rPr>
              <a:t>Schönbrunnen </a:t>
            </a:r>
            <a:r>
              <a:rPr lang="de-DE" sz="2200" b="1" dirty="0" err="1">
                <a:latin typeface="Garamond" panose="02020404030301010803" pitchFamily="18" charset="0"/>
              </a:rPr>
              <a:t>case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200024" y="1233562"/>
            <a:ext cx="5086351" cy="512278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Schönbrunnen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is a first-order agricultural impacted stream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Nitrate concentration in the stream water and groundwater can reach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50-100 mg/L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Water chemistry and isotope data supporting microbial-mediated nitrate removal occur at the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 surface (0-20 cm) (transition zone)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of streambed.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studied stream length was approximately 500 m. It was divided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six reaches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find out stream and groundwater interaction.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second-order stream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Käsbach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on the east side has thick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gypsum units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as streambed.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Sulfate (</a:t>
            </a:r>
            <a:r>
              <a:rPr lang="pt-BR" sz="1800" b="1" dirty="0" smtClean="0"/>
              <a:t>SO</a:t>
            </a:r>
            <a:r>
              <a:rPr lang="pt-BR" sz="1800" b="1" baseline="-25000" dirty="0" smtClean="0"/>
              <a:t>4</a:t>
            </a:r>
            <a:r>
              <a:rPr lang="pt-BR" sz="1800" b="1" baseline="30000" dirty="0" smtClean="0"/>
              <a:t>2-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 accumulation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was observed.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30"/>
    </mc:Choice>
    <mc:Fallback xmlns="">
      <p:transition spd="slow" advTm="9113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4" y="779462"/>
            <a:ext cx="4937760" cy="2894013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0" y="155575"/>
            <a:ext cx="5667376" cy="428625"/>
          </a:xfrm>
          <a:solidFill>
            <a:schemeClr val="bg2">
              <a:lumMod val="90000"/>
              <a:alpha val="7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2200" b="1" dirty="0" err="1" smtClean="0">
                <a:latin typeface="Garamond" panose="02020404030301010803" pitchFamily="18" charset="0"/>
              </a:rPr>
              <a:t>Introduction-bidirectional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r>
              <a:rPr lang="de-DE" sz="2200" b="1" dirty="0" err="1" smtClean="0">
                <a:latin typeface="Garamond" panose="02020404030301010803" pitchFamily="18" charset="0"/>
              </a:rPr>
              <a:t>water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r>
              <a:rPr lang="de-DE" sz="2200" b="1" dirty="0" err="1" smtClean="0">
                <a:latin typeface="Garamond" panose="02020404030301010803" pitchFamily="18" charset="0"/>
              </a:rPr>
              <a:t>exchange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96" y="3827462"/>
            <a:ext cx="4933480" cy="2894013"/>
          </a:xfrm>
          <a:prstGeom prst="rect">
            <a:avLst/>
          </a:prstGeom>
        </p:spPr>
      </p:pic>
      <p:sp>
        <p:nvSpPr>
          <p:cNvPr id="17" name="Freihandform 16"/>
          <p:cNvSpPr/>
          <p:nvPr/>
        </p:nvSpPr>
        <p:spPr>
          <a:xfrm>
            <a:off x="733425" y="3648075"/>
            <a:ext cx="10772775" cy="0"/>
          </a:xfrm>
          <a:custGeom>
            <a:avLst/>
            <a:gdLst>
              <a:gd name="connsiteX0" fmla="*/ 0 w 10772775"/>
              <a:gd name="connsiteY0" fmla="*/ 0 h 0"/>
              <a:gd name="connsiteX1" fmla="*/ 10772775 w 10772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72775">
                <a:moveTo>
                  <a:pt x="0" y="0"/>
                </a:moveTo>
                <a:lnTo>
                  <a:pt x="10772775" y="0"/>
                </a:lnTo>
              </a:path>
            </a:pathLst>
          </a:custGeom>
          <a:noFill/>
          <a:ln w="7620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457200" y="1520825"/>
            <a:ext cx="333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Agricultural</a:t>
            </a:r>
            <a:r>
              <a:rPr lang="de-DE" dirty="0" smtClean="0"/>
              <a:t> </a:t>
            </a:r>
            <a:r>
              <a:rPr lang="de-DE" dirty="0" err="1" smtClean="0"/>
              <a:t>headwater</a:t>
            </a:r>
            <a:r>
              <a:rPr lang="de-DE" dirty="0" smtClean="0"/>
              <a:t>: a normal </a:t>
            </a:r>
            <a:r>
              <a:rPr lang="de-DE" dirty="0" err="1" smtClean="0"/>
              <a:t>drainage</a:t>
            </a:r>
            <a:r>
              <a:rPr lang="de-DE" dirty="0" smtClean="0"/>
              <a:t> </a:t>
            </a:r>
            <a:r>
              <a:rPr lang="de-DE" dirty="0" err="1" smtClean="0"/>
              <a:t>pipe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438504" y="4215368"/>
            <a:ext cx="3336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Bidirectional</a:t>
            </a:r>
            <a:r>
              <a:rPr lang="de-DE" dirty="0" smtClean="0"/>
              <a:t> </a:t>
            </a:r>
            <a:r>
              <a:rPr lang="de-DE" dirty="0" err="1" smtClean="0"/>
              <a:t>stream-groundwater</a:t>
            </a:r>
            <a:r>
              <a:rPr lang="de-DE" dirty="0" smtClean="0"/>
              <a:t> </a:t>
            </a:r>
            <a:r>
              <a:rPr lang="de-DE" dirty="0" err="1" smtClean="0"/>
              <a:t>exchange</a:t>
            </a:r>
            <a:r>
              <a:rPr lang="de-DE" dirty="0" smtClean="0"/>
              <a:t>:</a:t>
            </a:r>
          </a:p>
          <a:p>
            <a:endParaRPr lang="de-DE" dirty="0"/>
          </a:p>
          <a:p>
            <a:r>
              <a:rPr lang="de-DE" dirty="0" err="1" smtClean="0"/>
              <a:t>Agricultural</a:t>
            </a:r>
            <a:r>
              <a:rPr lang="de-DE" dirty="0" smtClean="0"/>
              <a:t> </a:t>
            </a:r>
            <a:r>
              <a:rPr lang="de-DE" dirty="0" err="1" smtClean="0"/>
              <a:t>headwater</a:t>
            </a:r>
            <a:r>
              <a:rPr lang="de-DE" dirty="0" smtClean="0"/>
              <a:t>: a normal </a:t>
            </a:r>
            <a:r>
              <a:rPr lang="de-DE" dirty="0" err="1" smtClean="0"/>
              <a:t>drainage</a:t>
            </a:r>
            <a:r>
              <a:rPr lang="de-DE" dirty="0" smtClean="0"/>
              <a:t> </a:t>
            </a:r>
            <a:r>
              <a:rPr lang="de-DE" dirty="0" err="1" smtClean="0"/>
              <a:t>pipe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r>
              <a:rPr lang="de-DE" dirty="0" smtClean="0"/>
              <a:t>Controls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reactivity</a:t>
            </a:r>
            <a:r>
              <a:rPr lang="de-DE" dirty="0" smtClean="0"/>
              <a:t>? Impacts on </a:t>
            </a:r>
            <a:r>
              <a:rPr lang="de-DE" dirty="0" err="1" smtClean="0"/>
              <a:t>microbial</a:t>
            </a:r>
            <a:r>
              <a:rPr lang="de-DE" dirty="0" smtClean="0"/>
              <a:t> </a:t>
            </a:r>
            <a:r>
              <a:rPr lang="de-DE" dirty="0" err="1" smtClean="0"/>
              <a:t>communities</a:t>
            </a:r>
            <a:r>
              <a:rPr lang="de-DE" sz="1600" dirty="0" smtClean="0"/>
              <a:t>?</a:t>
            </a: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6267686" y="5828466"/>
            <a:ext cx="81915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Oxygen + </a:t>
            </a:r>
            <a:r>
              <a:rPr lang="de-DE" sz="1200" dirty="0" err="1" smtClean="0"/>
              <a:t>nitrate</a:t>
            </a:r>
            <a:r>
              <a:rPr lang="de-DE" sz="1200" dirty="0" smtClean="0"/>
              <a:t>??</a:t>
            </a:r>
            <a:endParaRPr lang="de-DE" sz="1200" dirty="0"/>
          </a:p>
        </p:txBody>
      </p:sp>
      <p:sp>
        <p:nvSpPr>
          <p:cNvPr id="24" name="Textfeld 23"/>
          <p:cNvSpPr txBox="1"/>
          <p:nvPr/>
        </p:nvSpPr>
        <p:spPr>
          <a:xfrm>
            <a:off x="8324850" y="5851159"/>
            <a:ext cx="122872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Reduces</a:t>
            </a:r>
            <a:r>
              <a:rPr lang="de-DE" sz="1200" dirty="0" smtClean="0"/>
              <a:t> </a:t>
            </a:r>
            <a:r>
              <a:rPr lang="de-DE" sz="1200" dirty="0" err="1" smtClean="0"/>
              <a:t>sulfur</a:t>
            </a:r>
            <a:r>
              <a:rPr lang="de-DE" sz="1200" dirty="0" smtClean="0"/>
              <a:t> + </a:t>
            </a:r>
            <a:r>
              <a:rPr lang="de-DE" sz="1200" dirty="0" err="1" smtClean="0"/>
              <a:t>nitrate</a:t>
            </a:r>
            <a:r>
              <a:rPr lang="de-DE" sz="1200" dirty="0" smtClean="0"/>
              <a:t>??</a:t>
            </a:r>
            <a:endParaRPr lang="de-DE" sz="1200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08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"/>
    </mc:Choice>
    <mc:Fallback xmlns="">
      <p:transition spd="slow" advTm="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1. </a:t>
            </a:r>
            <a:r>
              <a:rPr lang="de-DE" b="1" dirty="0" err="1" smtClean="0"/>
              <a:t>Investigate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impact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bidirectional</a:t>
            </a:r>
            <a:r>
              <a:rPr lang="de-DE" b="1" dirty="0" smtClean="0"/>
              <a:t> </a:t>
            </a:r>
            <a:r>
              <a:rPr lang="de-DE" b="1" dirty="0" err="1" smtClean="0"/>
              <a:t>water</a:t>
            </a:r>
            <a:r>
              <a:rPr lang="de-DE" b="1" dirty="0" smtClean="0"/>
              <a:t> </a:t>
            </a:r>
            <a:r>
              <a:rPr lang="de-DE" b="1" dirty="0" err="1" smtClean="0"/>
              <a:t>exchange</a:t>
            </a:r>
            <a:r>
              <a:rPr lang="de-DE" dirty="0" smtClean="0"/>
              <a:t> on </a:t>
            </a:r>
            <a:r>
              <a:rPr lang="de-DE" dirty="0" err="1" smtClean="0"/>
              <a:t>streambed</a:t>
            </a:r>
            <a:r>
              <a:rPr lang="de-DE" dirty="0" smtClean="0"/>
              <a:t> </a:t>
            </a:r>
            <a:r>
              <a:rPr lang="de-DE" dirty="0" err="1" smtClean="0"/>
              <a:t>microbial</a:t>
            </a:r>
            <a:r>
              <a:rPr lang="de-DE" dirty="0" smtClean="0"/>
              <a:t> </a:t>
            </a:r>
            <a:r>
              <a:rPr lang="de-DE" dirty="0" err="1" smtClean="0"/>
              <a:t>communities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identify</a:t>
            </a:r>
            <a:r>
              <a:rPr lang="de-DE" dirty="0"/>
              <a:t> </a:t>
            </a:r>
            <a:r>
              <a:rPr lang="de-DE" dirty="0" smtClean="0"/>
              <a:t>potential </a:t>
            </a:r>
            <a:r>
              <a:rPr lang="de-DE" dirty="0" err="1" smtClean="0"/>
              <a:t>indicator</a:t>
            </a:r>
            <a:r>
              <a:rPr lang="de-DE" dirty="0" smtClean="0"/>
              <a:t> </a:t>
            </a:r>
            <a:r>
              <a:rPr lang="de-DE" dirty="0" err="1" smtClean="0"/>
              <a:t>taxa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/>
              <a:t> </a:t>
            </a:r>
            <a:r>
              <a:rPr lang="de-DE" dirty="0" err="1" smtClean="0"/>
              <a:t>ecosystem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studied</a:t>
            </a:r>
            <a:r>
              <a:rPr lang="de-DE" dirty="0" smtClean="0"/>
              <a:t> </a:t>
            </a:r>
            <a:r>
              <a:rPr lang="de-DE" dirty="0" err="1" smtClean="0"/>
              <a:t>stream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2. </a:t>
            </a:r>
            <a:r>
              <a:rPr lang="de-DE" b="1" dirty="0" err="1"/>
              <a:t>Determine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core</a:t>
            </a:r>
            <a:r>
              <a:rPr lang="de-DE" b="1" dirty="0"/>
              <a:t> </a:t>
            </a:r>
            <a:r>
              <a:rPr lang="de-DE" b="1" dirty="0" err="1"/>
              <a:t>microbial</a:t>
            </a:r>
            <a:r>
              <a:rPr lang="de-DE" b="1" dirty="0"/>
              <a:t> </a:t>
            </a:r>
            <a:r>
              <a:rPr lang="de-DE" b="1" dirty="0" err="1"/>
              <a:t>communities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studied</a:t>
            </a:r>
            <a:r>
              <a:rPr lang="de-DE" dirty="0"/>
              <a:t> </a:t>
            </a:r>
            <a:r>
              <a:rPr lang="de-DE" dirty="0" err="1"/>
              <a:t>stream</a:t>
            </a:r>
            <a:r>
              <a:rPr lang="de-DE" dirty="0"/>
              <a:t> </a:t>
            </a:r>
            <a:r>
              <a:rPr lang="de-DE" dirty="0" smtClean="0"/>
              <a:t>after </a:t>
            </a:r>
            <a:r>
              <a:rPr lang="de-DE" dirty="0"/>
              <a:t>a 3-year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campaign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 smtClean="0"/>
              <a:t>3. </a:t>
            </a:r>
            <a:r>
              <a:rPr lang="de-DE" b="1" dirty="0"/>
              <a:t>Link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core</a:t>
            </a:r>
            <a:r>
              <a:rPr lang="de-DE" b="1" dirty="0"/>
              <a:t> </a:t>
            </a:r>
            <a:r>
              <a:rPr lang="de-DE" b="1" dirty="0" err="1"/>
              <a:t>microbial</a:t>
            </a:r>
            <a:r>
              <a:rPr lang="de-DE" b="1" dirty="0"/>
              <a:t> </a:t>
            </a:r>
            <a:r>
              <a:rPr lang="de-DE" b="1" dirty="0" err="1"/>
              <a:t>communities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potential </a:t>
            </a:r>
            <a:r>
              <a:rPr lang="de-DE" b="1" dirty="0" err="1" smtClean="0"/>
              <a:t>functions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 err="1" smtClean="0">
                <a:latin typeface="Garamond" panose="02020404030301010803" pitchFamily="18" charset="0"/>
              </a:rPr>
              <a:t>Objectives</a:t>
            </a:r>
            <a:r>
              <a:rPr lang="de-DE" sz="2200" b="1" dirty="0" smtClean="0">
                <a:latin typeface="Garamond" panose="02020404030301010803" pitchFamily="18" charset="0"/>
              </a:rPr>
              <a:t>- </a:t>
            </a:r>
            <a:r>
              <a:rPr lang="de-DE" sz="2200" b="1" dirty="0" err="1">
                <a:latin typeface="Garamond" panose="02020404030301010803" pitchFamily="18" charset="0"/>
              </a:rPr>
              <a:t>the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structure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the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talk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8"/>
    </mc:Choice>
    <mc:Fallback xmlns="">
      <p:transition spd="slow" advTm="215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8676" y="806760"/>
            <a:ext cx="3639709" cy="477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8050" y="797351"/>
            <a:ext cx="3570757" cy="47850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 smtClean="0">
                <a:latin typeface="Garamond" panose="02020404030301010803" pitchFamily="18" charset="0"/>
              </a:rPr>
              <a:t>Impact </a:t>
            </a:r>
            <a:r>
              <a:rPr lang="de-DE" sz="2200" b="1" dirty="0" err="1" smtClean="0">
                <a:latin typeface="Garamond" panose="02020404030301010803" pitchFamily="18" charset="0"/>
              </a:rPr>
              <a:t>of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</a:t>
            </a:r>
            <a:r>
              <a:rPr lang="de-DE" sz="2200" b="1" dirty="0" err="1" smtClean="0">
                <a:latin typeface="Garamond" panose="02020404030301010803" pitchFamily="18" charset="0"/>
              </a:rPr>
              <a:t>idirectional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smtClean="0">
                <a:latin typeface="Garamond" panose="02020404030301010803" pitchFamily="18" charset="0"/>
              </a:rPr>
              <a:t> </a:t>
            </a:r>
            <a:endParaRPr lang="de-DE" sz="2200" b="1" dirty="0">
              <a:latin typeface="Garamond" panose="02020404030301010803" pitchFamily="18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2" name="Gruppieren 31"/>
          <p:cNvGrpSpPr/>
          <p:nvPr/>
        </p:nvGrpSpPr>
        <p:grpSpPr>
          <a:xfrm>
            <a:off x="264388" y="967938"/>
            <a:ext cx="3146367" cy="4188698"/>
            <a:chOff x="154248" y="1001265"/>
            <a:chExt cx="2812642" cy="3549016"/>
          </a:xfrm>
        </p:grpSpPr>
        <p:pic>
          <p:nvPicPr>
            <p:cNvPr id="17" name="Grafik 16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48" y="1001265"/>
              <a:ext cx="2812642" cy="3549016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</p:pic>
        <p:grpSp>
          <p:nvGrpSpPr>
            <p:cNvPr id="25" name="Gruppieren 24"/>
            <p:cNvGrpSpPr/>
            <p:nvPr/>
          </p:nvGrpSpPr>
          <p:grpSpPr>
            <a:xfrm>
              <a:off x="244694" y="1474511"/>
              <a:ext cx="1152096" cy="430688"/>
              <a:chOff x="265224" y="1628895"/>
              <a:chExt cx="1302331" cy="430688"/>
            </a:xfrm>
          </p:grpSpPr>
          <p:grpSp>
            <p:nvGrpSpPr>
              <p:cNvPr id="23" name="Gruppieren 22"/>
              <p:cNvGrpSpPr/>
              <p:nvPr/>
            </p:nvGrpSpPr>
            <p:grpSpPr>
              <a:xfrm>
                <a:off x="265224" y="1628895"/>
                <a:ext cx="1302331" cy="373737"/>
                <a:chOff x="257494" y="1430775"/>
                <a:chExt cx="1302331" cy="373737"/>
              </a:xfrm>
            </p:grpSpPr>
            <p:sp>
              <p:nvSpPr>
                <p:cNvPr id="18" name="Pfeil nach links 17"/>
                <p:cNvSpPr/>
                <p:nvPr/>
              </p:nvSpPr>
              <p:spPr>
                <a:xfrm>
                  <a:off x="257494" y="1485900"/>
                  <a:ext cx="279715" cy="131445"/>
                </a:xfrm>
                <a:prstGeom prst="leftArrow">
                  <a:avLst/>
                </a:prstGeom>
                <a:solidFill>
                  <a:srgbClr val="FF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Pfeil nach links 18"/>
                <p:cNvSpPr/>
                <p:nvPr/>
              </p:nvSpPr>
              <p:spPr>
                <a:xfrm rot="10800000">
                  <a:off x="628740" y="1485898"/>
                  <a:ext cx="279714" cy="131445"/>
                </a:xfrm>
                <a:prstGeom prst="leftArrow">
                  <a:avLst/>
                </a:prstGeom>
                <a:solidFill>
                  <a:srgbClr val="FF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" name="Pfeil nach links 19"/>
                <p:cNvSpPr/>
                <p:nvPr/>
              </p:nvSpPr>
              <p:spPr>
                <a:xfrm>
                  <a:off x="625842" y="1673067"/>
                  <a:ext cx="279714" cy="131445"/>
                </a:xfrm>
                <a:prstGeom prst="leftArrow">
                  <a:avLst/>
                </a:prstGeom>
                <a:solidFill>
                  <a:srgbClr val="ABD3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Pfeil nach links 20"/>
                <p:cNvSpPr/>
                <p:nvPr/>
              </p:nvSpPr>
              <p:spPr>
                <a:xfrm rot="10800000">
                  <a:off x="268923" y="1673065"/>
                  <a:ext cx="279715" cy="131445"/>
                </a:xfrm>
                <a:prstGeom prst="leftArrow">
                  <a:avLst/>
                </a:prstGeom>
                <a:solidFill>
                  <a:srgbClr val="ABD3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Textfeld 21"/>
                <p:cNvSpPr txBox="1"/>
                <p:nvPr/>
              </p:nvSpPr>
              <p:spPr>
                <a:xfrm>
                  <a:off x="881645" y="1430775"/>
                  <a:ext cx="67818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Loss</a:t>
                  </a:r>
                </a:p>
              </p:txBody>
            </p:sp>
          </p:grpSp>
          <p:sp>
            <p:nvSpPr>
              <p:cNvPr id="24" name="Rechteck 23"/>
              <p:cNvSpPr/>
              <p:nvPr/>
            </p:nvSpPr>
            <p:spPr>
              <a:xfrm>
                <a:off x="891407" y="1813362"/>
                <a:ext cx="46839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0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endParaRPr lang="de-DE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1" name="Grafik 30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4" t="24190" r="18069" b="72455"/>
            <a:stretch/>
          </p:blipFill>
          <p:spPr bwMode="auto">
            <a:xfrm>
              <a:off x="2330706" y="1414980"/>
              <a:ext cx="228600" cy="119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Ellipse 32"/>
          <p:cNvSpPr/>
          <p:nvPr/>
        </p:nvSpPr>
        <p:spPr>
          <a:xfrm>
            <a:off x="2615863" y="1511829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>
            <a:off x="2431063" y="4910415"/>
            <a:ext cx="979692" cy="246221"/>
          </a:xfrm>
          <a:prstGeom prst="rect">
            <a:avLst/>
          </a:prstGeom>
          <a:solidFill>
            <a:schemeClr val="accent1">
              <a:lumMod val="20000"/>
              <a:lumOff val="80000"/>
              <a:alpha val="71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de-DE" sz="1000" dirty="0" smtClean="0"/>
              <a:t>©Oscar et. al</a:t>
            </a:r>
            <a:endParaRPr lang="de-DE" sz="1000" dirty="0"/>
          </a:p>
        </p:txBody>
      </p:sp>
      <p:sp>
        <p:nvSpPr>
          <p:cNvPr id="35" name="Ellipse 34"/>
          <p:cNvSpPr/>
          <p:nvPr/>
        </p:nvSpPr>
        <p:spPr>
          <a:xfrm>
            <a:off x="2573350" y="1669110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>
          <a:xfrm>
            <a:off x="1885613" y="3423179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1802309" y="3658129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>
          <a:xfrm>
            <a:off x="874605" y="4610629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653684" y="4830895"/>
            <a:ext cx="108624" cy="1086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281"/>
          <p:cNvSpPr txBox="1"/>
          <p:nvPr/>
        </p:nvSpPr>
        <p:spPr>
          <a:xfrm>
            <a:off x="837028" y="3432058"/>
            <a:ext cx="817332" cy="230832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00FF"/>
                </a:solidFill>
              </a:rPr>
              <a:t>Midstream</a:t>
            </a:r>
          </a:p>
        </p:txBody>
      </p:sp>
      <p:sp>
        <p:nvSpPr>
          <p:cNvPr id="41" name="Textfeld 282"/>
          <p:cNvSpPr txBox="1"/>
          <p:nvPr/>
        </p:nvSpPr>
        <p:spPr>
          <a:xfrm>
            <a:off x="1631140" y="1556046"/>
            <a:ext cx="799924" cy="230832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</a:t>
            </a:r>
            <a:endParaRPr lang="en-US" sz="9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feld 283"/>
          <p:cNvSpPr txBox="1"/>
          <p:nvPr/>
        </p:nvSpPr>
        <p:spPr>
          <a:xfrm>
            <a:off x="93778" y="3959150"/>
            <a:ext cx="913114" cy="230832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Downstream</a:t>
            </a:r>
          </a:p>
        </p:txBody>
      </p:sp>
      <p:sp>
        <p:nvSpPr>
          <p:cNvPr id="43" name="Textfeld 283"/>
          <p:cNvSpPr txBox="1"/>
          <p:nvPr/>
        </p:nvSpPr>
        <p:spPr>
          <a:xfrm>
            <a:off x="81605" y="5026011"/>
            <a:ext cx="913114" cy="230832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Confluence</a:t>
            </a:r>
            <a:endParaRPr lang="en-US" dirty="0"/>
          </a:p>
        </p:txBody>
      </p:sp>
      <p:sp>
        <p:nvSpPr>
          <p:cNvPr id="44" name="Textfeld 43"/>
          <p:cNvSpPr txBox="1"/>
          <p:nvPr/>
        </p:nvSpPr>
        <p:spPr>
          <a:xfrm>
            <a:off x="968941" y="5174993"/>
            <a:ext cx="2022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de-DE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Grafik 47"/>
          <p:cNvPicPr>
            <a:picLocks noChangeAspect="1"/>
          </p:cNvPicPr>
          <p:nvPr/>
        </p:nvPicPr>
        <p:blipFill rotWithShape="1">
          <a:blip r:embed="rId7"/>
          <a:srcRect r="38925"/>
          <a:stretch/>
        </p:blipFill>
        <p:spPr>
          <a:xfrm>
            <a:off x="337749" y="5460195"/>
            <a:ext cx="3146367" cy="1588682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3484116" y="1439866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err="1"/>
              <a:t>Up</a:t>
            </a:r>
            <a:r>
              <a:rPr lang="de-DE" sz="1200" i="1" dirty="0"/>
              <a:t>-A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3484116" y="1726116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err="1" smtClean="0"/>
              <a:t>Up</a:t>
            </a:r>
            <a:r>
              <a:rPr lang="de-DE" sz="1200" i="1" dirty="0" smtClean="0"/>
              <a:t>-B</a:t>
            </a:r>
            <a:endParaRPr lang="de-DE" sz="1200" i="1" dirty="0"/>
          </a:p>
        </p:txBody>
      </p:sp>
      <p:sp>
        <p:nvSpPr>
          <p:cNvPr id="51" name="Textfeld 50"/>
          <p:cNvSpPr txBox="1"/>
          <p:nvPr/>
        </p:nvSpPr>
        <p:spPr>
          <a:xfrm>
            <a:off x="3484116" y="3334615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smtClean="0"/>
              <a:t>Mid-A</a:t>
            </a:r>
            <a:endParaRPr lang="de-DE" sz="1200" i="1" dirty="0"/>
          </a:p>
        </p:txBody>
      </p:sp>
      <p:sp>
        <p:nvSpPr>
          <p:cNvPr id="52" name="Textfeld 51"/>
          <p:cNvSpPr txBox="1"/>
          <p:nvPr/>
        </p:nvSpPr>
        <p:spPr>
          <a:xfrm>
            <a:off x="3484116" y="3616815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smtClean="0"/>
              <a:t>Mid-B</a:t>
            </a:r>
            <a:endParaRPr lang="de-DE" sz="1200" i="1" dirty="0"/>
          </a:p>
        </p:txBody>
      </p:sp>
      <p:sp>
        <p:nvSpPr>
          <p:cNvPr id="53" name="Textfeld 52"/>
          <p:cNvSpPr txBox="1"/>
          <p:nvPr/>
        </p:nvSpPr>
        <p:spPr>
          <a:xfrm>
            <a:off x="3484116" y="4559906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smtClean="0"/>
              <a:t>Down</a:t>
            </a:r>
            <a:endParaRPr lang="de-DE" sz="1200" i="1" dirty="0"/>
          </a:p>
        </p:txBody>
      </p:sp>
      <p:sp>
        <p:nvSpPr>
          <p:cNvPr id="54" name="Textfeld 53"/>
          <p:cNvSpPr txBox="1"/>
          <p:nvPr/>
        </p:nvSpPr>
        <p:spPr>
          <a:xfrm>
            <a:off x="3484116" y="5033525"/>
            <a:ext cx="657706" cy="276999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200" i="1" dirty="0" err="1" smtClean="0"/>
              <a:t>Conf</a:t>
            </a:r>
            <a:endParaRPr lang="de-DE" sz="1200" i="1" dirty="0"/>
          </a:p>
        </p:txBody>
      </p:sp>
      <p:cxnSp>
        <p:nvCxnSpPr>
          <p:cNvPr id="56" name="Gerader Verbinder 55"/>
          <p:cNvCxnSpPr>
            <a:endCxn id="49" idx="1"/>
          </p:cNvCxnSpPr>
          <p:nvPr/>
        </p:nvCxnSpPr>
        <p:spPr>
          <a:xfrm>
            <a:off x="2724487" y="1566142"/>
            <a:ext cx="759629" cy="1222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2724487" y="1752811"/>
            <a:ext cx="759629" cy="985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V="1">
            <a:off x="2031102" y="3468784"/>
            <a:ext cx="1460895" cy="870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1930396" y="3712441"/>
            <a:ext cx="1544967" cy="3365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/>
          <p:cNvCxnSpPr/>
          <p:nvPr/>
        </p:nvCxnSpPr>
        <p:spPr>
          <a:xfrm>
            <a:off x="994719" y="4664941"/>
            <a:ext cx="2500983" cy="1682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/>
          <p:cNvCxnSpPr/>
          <p:nvPr/>
        </p:nvCxnSpPr>
        <p:spPr>
          <a:xfrm>
            <a:off x="762308" y="4899891"/>
            <a:ext cx="2713055" cy="28703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/>
          <p:cNvSpPr txBox="1"/>
          <p:nvPr/>
        </p:nvSpPr>
        <p:spPr>
          <a:xfrm>
            <a:off x="6120125" y="5506196"/>
            <a:ext cx="438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dirty="0" smtClean="0"/>
              <a:t>Strong </a:t>
            </a:r>
            <a:r>
              <a:rPr lang="de-DE" dirty="0" err="1" smtClean="0"/>
              <a:t>correlation</a:t>
            </a:r>
            <a:r>
              <a:rPr lang="de-DE" dirty="0" smtClean="0"/>
              <a:t> </a:t>
            </a:r>
            <a:r>
              <a:rPr lang="de-DE" dirty="0" err="1" smtClean="0"/>
              <a:t>observed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nitrate</a:t>
            </a:r>
            <a:r>
              <a:rPr lang="de-DE" dirty="0" smtClean="0"/>
              <a:t> </a:t>
            </a:r>
            <a:r>
              <a:rPr lang="de-DE" dirty="0" err="1" smtClean="0"/>
              <a:t>concentration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sulfate</a:t>
            </a:r>
            <a:r>
              <a:rPr lang="de-DE" dirty="0" smtClean="0"/>
              <a:t> </a:t>
            </a:r>
            <a:r>
              <a:rPr lang="de-DE" dirty="0" err="1" smtClean="0"/>
              <a:t>concentration</a:t>
            </a: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70" name="Textfeld 69"/>
          <p:cNvSpPr txBox="1"/>
          <p:nvPr/>
        </p:nvSpPr>
        <p:spPr>
          <a:xfrm>
            <a:off x="446820" y="2048322"/>
            <a:ext cx="1091966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 smtClean="0"/>
              <a:t>Reach</a:t>
            </a:r>
            <a:r>
              <a:rPr lang="de-DE" dirty="0" smtClean="0"/>
              <a:t> </a:t>
            </a:r>
            <a:r>
              <a:rPr lang="de-DE" dirty="0" err="1"/>
              <a:t>boundary</a:t>
            </a:r>
            <a:endParaRPr lang="de-DE" dirty="0"/>
          </a:p>
        </p:txBody>
      </p:sp>
      <p:sp>
        <p:nvSpPr>
          <p:cNvPr id="71" name="Multiplizieren 70"/>
          <p:cNvSpPr/>
          <p:nvPr/>
        </p:nvSpPr>
        <p:spPr>
          <a:xfrm>
            <a:off x="321735" y="2093701"/>
            <a:ext cx="171450" cy="184924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Picture 3" descr="D:\Users\tillmann.lueders\Pictures\1708 Campos\DSC01125.JP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25142" r="10075" b="27534"/>
          <a:stretch>
            <a:fillRect/>
          </a:stretch>
        </p:blipFill>
        <p:spPr bwMode="auto">
          <a:xfrm>
            <a:off x="3187699" y="5745399"/>
            <a:ext cx="2289175" cy="99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4" name="Gerade Verbindung mit Pfeil 73"/>
          <p:cNvCxnSpPr/>
          <p:nvPr/>
        </p:nvCxnSpPr>
        <p:spPr>
          <a:xfrm>
            <a:off x="9209536" y="6280150"/>
            <a:ext cx="88671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/>
          <p:cNvSpPr txBox="1"/>
          <p:nvPr/>
        </p:nvSpPr>
        <p:spPr>
          <a:xfrm>
            <a:off x="9768346" y="5952625"/>
            <a:ext cx="2190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Link </a:t>
            </a:r>
            <a:r>
              <a:rPr lang="de-DE" sz="1600" dirty="0" err="1" smtClean="0"/>
              <a:t>nitrogen</a:t>
            </a:r>
            <a:r>
              <a:rPr lang="de-DE" sz="1600" dirty="0" smtClean="0"/>
              <a:t> </a:t>
            </a:r>
            <a:r>
              <a:rPr lang="de-DE" sz="1600" dirty="0" err="1" smtClean="0"/>
              <a:t>cycle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sulfur</a:t>
            </a:r>
            <a:r>
              <a:rPr lang="de-DE" sz="1600" dirty="0" smtClean="0"/>
              <a:t> </a:t>
            </a:r>
            <a:r>
              <a:rPr lang="de-DE" sz="1600" dirty="0" err="1" smtClean="0"/>
              <a:t>cycle</a:t>
            </a:r>
            <a:r>
              <a:rPr lang="de-DE" sz="1600" dirty="0" smtClean="0"/>
              <a:t>?</a:t>
            </a:r>
            <a:endParaRPr lang="de-DE" sz="1600" dirty="0"/>
          </a:p>
        </p:txBody>
      </p:sp>
      <p:sp>
        <p:nvSpPr>
          <p:cNvPr id="76" name="Textfeld 75"/>
          <p:cNvSpPr txBox="1"/>
          <p:nvPr/>
        </p:nvSpPr>
        <p:spPr>
          <a:xfrm>
            <a:off x="4290305" y="2839365"/>
            <a:ext cx="538758" cy="2539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050" dirty="0">
                <a:solidFill>
                  <a:srgbClr val="FF0000"/>
                </a:solidFill>
              </a:rPr>
              <a:t>5cm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4290305" y="3207657"/>
            <a:ext cx="538758" cy="2539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 i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de-DE" sz="1050" dirty="0" smtClean="0">
                <a:solidFill>
                  <a:srgbClr val="FF0000"/>
                </a:solidFill>
              </a:rPr>
              <a:t>15cm</a:t>
            </a:r>
            <a:endParaRPr lang="de-DE" sz="1050" dirty="0">
              <a:solidFill>
                <a:srgbClr val="FF0000"/>
              </a:solidFill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14"/>
    </mc:Choice>
    <mc:Fallback xmlns="">
      <p:transition spd="slow" advTm="18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9" grpId="0"/>
      <p:bldP spid="75" grpId="0"/>
      <p:bldP spid="76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0" y="6536293"/>
            <a:ext cx="1219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Bray–Curtis dissimilarity is a statistic index used to quantify the compositional dissimilarity between two different sites, based on counts at each site.</a:t>
            </a:r>
            <a:endParaRPr lang="de-DE" sz="1400" dirty="0"/>
          </a:p>
        </p:txBody>
      </p:sp>
      <p:pic>
        <p:nvPicPr>
          <p:cNvPr id="4" name="Grafik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7850" y="70777"/>
            <a:ext cx="6405929" cy="646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Impact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bidirectional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68954" y="1916931"/>
            <a:ext cx="5257800" cy="277320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Dissecting streambed bacterial communities</a:t>
            </a:r>
          </a:p>
          <a:p>
            <a:pPr marL="0" indent="0">
              <a:buNone/>
            </a:pPr>
            <a:r>
              <a:rPr lang="en-US" sz="1800" b="1" dirty="0" smtClean="0"/>
              <a:t>Diverse bacterial community</a:t>
            </a:r>
            <a:r>
              <a:rPr lang="en-US" sz="1800" dirty="0" smtClean="0"/>
              <a:t> from streambed sediments.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Potential </a:t>
            </a:r>
            <a:r>
              <a:rPr lang="en-US" sz="1800" b="1" dirty="0" smtClean="0"/>
              <a:t>functional groups </a:t>
            </a:r>
            <a:r>
              <a:rPr lang="en-US" sz="1800" dirty="0" smtClean="0"/>
              <a:t>are among the most abundant communities </a:t>
            </a:r>
          </a:p>
          <a:p>
            <a:pPr marL="0" indent="0">
              <a:buNone/>
            </a:pPr>
            <a:r>
              <a:rPr lang="en-US" sz="1800" dirty="0" smtClean="0"/>
              <a:t>e.g</a:t>
            </a:r>
            <a:r>
              <a:rPr lang="en-US" sz="1800" dirty="0"/>
              <a:t>. </a:t>
            </a:r>
            <a:r>
              <a:rPr lang="en-US" sz="1800" i="1" dirty="0" err="1" smtClean="0"/>
              <a:t>Comamonadaceae</a:t>
            </a:r>
            <a:r>
              <a:rPr lang="en-US" sz="1800" i="1" dirty="0"/>
              <a:t>, </a:t>
            </a:r>
            <a:r>
              <a:rPr lang="en-US" sz="1800" i="1" dirty="0" err="1" smtClean="0"/>
              <a:t>Nitrosomonadaceae</a:t>
            </a:r>
            <a:r>
              <a:rPr lang="en-US" sz="1800" i="1" dirty="0"/>
              <a:t>, </a:t>
            </a:r>
            <a:r>
              <a:rPr lang="en-US" sz="1800" i="1" dirty="0" err="1" smtClean="0"/>
              <a:t>Sulfurimonadaceae</a:t>
            </a:r>
            <a:r>
              <a:rPr lang="en-US" sz="1800" i="1" dirty="0"/>
              <a:t>, </a:t>
            </a:r>
            <a:r>
              <a:rPr lang="en-US" sz="1800" i="1" dirty="0" err="1" smtClean="0"/>
              <a:t>Anaerolineaceae</a:t>
            </a:r>
            <a:r>
              <a:rPr lang="en-US" sz="1800" i="1" dirty="0"/>
              <a:t>, </a:t>
            </a:r>
            <a:r>
              <a:rPr lang="en-US" sz="1800" i="1" dirty="0" err="1" smtClean="0"/>
              <a:t>Rhodocyclaceae</a:t>
            </a:r>
            <a:endParaRPr lang="en-US" sz="1800" i="1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endParaRPr lang="en-US" sz="1800" i="1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12" name="Pfeil nach rechts 11"/>
          <p:cNvSpPr/>
          <p:nvPr/>
        </p:nvSpPr>
        <p:spPr>
          <a:xfrm rot="10800000">
            <a:off x="11572875" y="1085850"/>
            <a:ext cx="414704" cy="11049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20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69"/>
    </mc:Choice>
    <mc:Fallback xmlns="">
      <p:transition spd="slow" advTm="127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739" y="1373334"/>
            <a:ext cx="5943600" cy="45993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Impact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bidirectional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7" name="Rechteck 6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270365" y="1589243"/>
            <a:ext cx="5667374" cy="3592358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Most distinct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taxa in separating samples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cm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samples: heterotrophic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aerobic or facultative anaerobic microbial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lineages, such as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Rhodocyclaceae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Xanthomonadaceae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 cm samples: typical anaerobic or microaerophilic lineages, such as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Anaerolineaceae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Desulfobaccaceae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Mixed: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featured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typical N-cycling populations like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Nitrosomonadaceae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Nitrospiraceae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unclassified taxa like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B1-7Bs.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Confluence samples: potential inorganic sulfide- and sulfur-oxidation taxa, such as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Sulfuricellaceae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Sulfurimonadaceae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3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54"/>
    </mc:Choice>
    <mc:Fallback xmlns="">
      <p:transition spd="slow" advTm="5355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/>
          <p:cNvSpPr txBox="1"/>
          <p:nvPr/>
        </p:nvSpPr>
        <p:spPr>
          <a:xfrm>
            <a:off x="-3527" y="6575137"/>
            <a:ext cx="12192000" cy="292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 phylogenetic tree, also known as a phylogeny, is an approach that depicts the evolutionary descent of different species, organisms, or genes from a common ancestor.</a:t>
            </a:r>
            <a:endParaRPr lang="de-DE" sz="13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Sulfurimonadaceae</a:t>
            </a:r>
            <a:endParaRPr lang="de-DE" dirty="0"/>
          </a:p>
        </p:txBody>
      </p:sp>
      <p:pic>
        <p:nvPicPr>
          <p:cNvPr id="7" name="Grafik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03" y="3900520"/>
            <a:ext cx="5257711" cy="2674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0" y="155575"/>
            <a:ext cx="5667376" cy="428625"/>
          </a:xfrm>
          <a:solidFill>
            <a:schemeClr val="bg2">
              <a:lumMod val="90000"/>
              <a:alpha val="76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de-DE" sz="2200" b="1" dirty="0">
                <a:latin typeface="Garamond" panose="02020404030301010803" pitchFamily="18" charset="0"/>
              </a:rPr>
              <a:t>Impact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bidirectional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9" name="Rechteck 8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262688" y="4769565"/>
            <a:ext cx="4938712" cy="176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Full length 16S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rRNA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sequences allow strain level resolution of potential nitrate reducers (heterotrophic and autotrophic).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Taxa as indicators of local reactivity?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73" y="492304"/>
            <a:ext cx="5947127" cy="382587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6"/>
          <a:stretch/>
        </p:blipFill>
        <p:spPr>
          <a:xfrm>
            <a:off x="143591" y="1167502"/>
            <a:ext cx="5736334" cy="283379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308299" y="3117849"/>
            <a:ext cx="2324100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4F4F"/>
                </a:solidFill>
              </a:rPr>
              <a:t>2 ASVs </a:t>
            </a:r>
            <a:r>
              <a:rPr lang="de-DE" dirty="0" err="1" smtClean="0">
                <a:solidFill>
                  <a:srgbClr val="FF4F4F"/>
                </a:solidFill>
              </a:rPr>
              <a:t>increased</a:t>
            </a:r>
            <a:r>
              <a:rPr lang="de-DE" dirty="0" smtClean="0">
                <a:solidFill>
                  <a:srgbClr val="FF4F4F"/>
                </a:solidFill>
              </a:rPr>
              <a:t> </a:t>
            </a:r>
            <a:r>
              <a:rPr lang="de-DE" dirty="0" err="1" smtClean="0">
                <a:solidFill>
                  <a:srgbClr val="FF4F4F"/>
                </a:solidFill>
              </a:rPr>
              <a:t>significantly</a:t>
            </a:r>
            <a:r>
              <a:rPr lang="de-DE" dirty="0" smtClean="0">
                <a:solidFill>
                  <a:srgbClr val="FF4F4F"/>
                </a:solidFill>
              </a:rPr>
              <a:t> after </a:t>
            </a:r>
            <a:r>
              <a:rPr lang="de-DE" dirty="0" err="1" smtClean="0">
                <a:solidFill>
                  <a:srgbClr val="FF4F4F"/>
                </a:solidFill>
              </a:rPr>
              <a:t>nitrate</a:t>
            </a:r>
            <a:r>
              <a:rPr lang="de-DE" dirty="0" smtClean="0">
                <a:solidFill>
                  <a:srgbClr val="FF4F4F"/>
                </a:solidFill>
              </a:rPr>
              <a:t> </a:t>
            </a:r>
            <a:r>
              <a:rPr lang="de-DE" dirty="0" err="1" smtClean="0">
                <a:solidFill>
                  <a:srgbClr val="FF4F4F"/>
                </a:solidFill>
              </a:rPr>
              <a:t>amended</a:t>
            </a:r>
            <a:r>
              <a:rPr lang="de-DE" dirty="0" smtClean="0">
                <a:solidFill>
                  <a:srgbClr val="FF4F4F"/>
                </a:solidFill>
              </a:rPr>
              <a:t> </a:t>
            </a:r>
            <a:r>
              <a:rPr lang="de-DE" dirty="0" err="1" smtClean="0">
                <a:solidFill>
                  <a:srgbClr val="FF4F4F"/>
                </a:solidFill>
              </a:rPr>
              <a:t>microcosm</a:t>
            </a:r>
            <a:r>
              <a:rPr lang="de-DE" dirty="0" smtClean="0">
                <a:solidFill>
                  <a:srgbClr val="FF4F4F"/>
                </a:solidFill>
              </a:rPr>
              <a:t> </a:t>
            </a:r>
            <a:r>
              <a:rPr lang="de-DE" dirty="0" err="1" smtClean="0">
                <a:solidFill>
                  <a:srgbClr val="FF4F4F"/>
                </a:solidFill>
              </a:rPr>
              <a:t>incubation</a:t>
            </a:r>
            <a:r>
              <a:rPr lang="de-DE" dirty="0" smtClean="0">
                <a:solidFill>
                  <a:srgbClr val="FF4F4F"/>
                </a:solidFill>
              </a:rPr>
              <a:t>.</a:t>
            </a:r>
            <a:endParaRPr lang="de-DE" dirty="0">
              <a:solidFill>
                <a:srgbClr val="FF4F4F"/>
              </a:solidFill>
            </a:endParaRPr>
          </a:p>
        </p:txBody>
      </p:sp>
      <p:sp>
        <p:nvSpPr>
          <p:cNvPr id="15" name="Pfeil nach rechts 14"/>
          <p:cNvSpPr/>
          <p:nvPr/>
        </p:nvSpPr>
        <p:spPr>
          <a:xfrm rot="19146068">
            <a:off x="6407979" y="2409229"/>
            <a:ext cx="1838058" cy="1483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0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22"/>
    </mc:Choice>
    <mc:Fallback xmlns="">
      <p:transition spd="slow" advTm="94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3777946"/>
            <a:ext cx="2711286" cy="2781567"/>
          </a:xfrm>
          <a:ln>
            <a:noFill/>
          </a:ln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548" y="1054044"/>
            <a:ext cx="2710410" cy="2803599"/>
          </a:xfrm>
          <a:prstGeom prst="rect">
            <a:avLst/>
          </a:prstGeom>
          <a:ln>
            <a:noFill/>
          </a:ln>
        </p:spPr>
      </p:pic>
      <p:grpSp>
        <p:nvGrpSpPr>
          <p:cNvPr id="17" name="Gruppieren 16"/>
          <p:cNvGrpSpPr/>
          <p:nvPr/>
        </p:nvGrpSpPr>
        <p:grpSpPr>
          <a:xfrm>
            <a:off x="164949" y="1891917"/>
            <a:ext cx="3171177" cy="4560502"/>
            <a:chOff x="3694990" y="1813662"/>
            <a:chExt cx="3594841" cy="4899822"/>
          </a:xfrm>
        </p:grpSpPr>
        <p:graphicFrame>
          <p:nvGraphicFramePr>
            <p:cNvPr id="7" name="Chart 7"/>
            <p:cNvGraphicFramePr>
              <a:graphicFrameLocks/>
            </p:cNvGraphicFramePr>
            <p:nvPr>
              <p:extLst/>
            </p:nvPr>
          </p:nvGraphicFramePr>
          <p:xfrm>
            <a:off x="3694990" y="1813662"/>
            <a:ext cx="3593592" cy="23682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" name="Chart 8"/>
            <p:cNvGraphicFramePr>
              <a:graphicFrameLocks/>
            </p:cNvGraphicFramePr>
            <p:nvPr>
              <p:extLst/>
            </p:nvPr>
          </p:nvGraphicFramePr>
          <p:xfrm>
            <a:off x="3705383" y="4345188"/>
            <a:ext cx="3584448" cy="23682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9" name="TextBox 14"/>
          <p:cNvSpPr txBox="1"/>
          <p:nvPr/>
        </p:nvSpPr>
        <p:spPr>
          <a:xfrm>
            <a:off x="5764477" y="5693349"/>
            <a:ext cx="2381059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12% </a:t>
            </a:r>
            <a:r>
              <a:rPr lang="en-US" i="1" dirty="0" err="1" smtClean="0"/>
              <a:t>Sulfuricurvum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20" name="TextBox 10"/>
          <p:cNvSpPr txBox="1"/>
          <p:nvPr/>
        </p:nvSpPr>
        <p:spPr>
          <a:xfrm>
            <a:off x="5288859" y="3411826"/>
            <a:ext cx="9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Day 0</a:t>
            </a:r>
            <a:endParaRPr lang="en-US" b="1" dirty="0"/>
          </a:p>
        </p:txBody>
      </p:sp>
      <p:sp>
        <p:nvSpPr>
          <p:cNvPr id="21" name="TextBox 11"/>
          <p:cNvSpPr txBox="1"/>
          <p:nvPr/>
        </p:nvSpPr>
        <p:spPr>
          <a:xfrm>
            <a:off x="5286376" y="6083087"/>
            <a:ext cx="95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Day 14</a:t>
            </a:r>
            <a:endParaRPr lang="en-US" b="1" dirty="0"/>
          </a:p>
        </p:txBody>
      </p:sp>
      <p:sp>
        <p:nvSpPr>
          <p:cNvPr id="22" name="Textfeld 2"/>
          <p:cNvSpPr txBox="1"/>
          <p:nvPr/>
        </p:nvSpPr>
        <p:spPr>
          <a:xfrm>
            <a:off x="8362235" y="5393016"/>
            <a:ext cx="2844537" cy="9541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 algn="ctr">
              <a:spcAft>
                <a:spcPts val="600"/>
              </a:spcAft>
              <a:buSzPct val="130000"/>
              <a:buFont typeface="Wingdings"/>
              <a:buChar char="è"/>
              <a:defRPr/>
            </a:pPr>
            <a:r>
              <a:rPr lang="en-US" altLang="zh-CN" sz="1400" dirty="0" smtClean="0"/>
              <a:t>Sulfide-driven </a:t>
            </a:r>
            <a:r>
              <a:rPr lang="en-US" altLang="zh-CN" sz="1400" dirty="0"/>
              <a:t>denitrification 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en-US" altLang="zh-CN" sz="1400" dirty="0" smtClean="0"/>
              <a:t>as important mechanism in denitrification at deeper </a:t>
            </a:r>
            <a:br>
              <a:rPr lang="en-US" altLang="zh-CN" sz="1400" dirty="0" smtClean="0"/>
            </a:br>
            <a:r>
              <a:rPr lang="en-US" altLang="zh-CN" sz="1400" dirty="0" smtClean="0"/>
              <a:t>gaining reaches </a:t>
            </a:r>
            <a:r>
              <a:rPr lang="de-DE" altLang="zh-CN" sz="1400" dirty="0" err="1" smtClean="0"/>
              <a:t>sediments</a:t>
            </a:r>
            <a:r>
              <a:rPr lang="de-DE" altLang="zh-CN" sz="1400" dirty="0" smtClean="0"/>
              <a:t>?</a:t>
            </a:r>
            <a:endParaRPr lang="en-US" altLang="zh-CN" sz="1400" dirty="0"/>
          </a:p>
        </p:txBody>
      </p:sp>
      <p:sp>
        <p:nvSpPr>
          <p:cNvPr id="18" name="Titel 1"/>
          <p:cNvSpPr txBox="1">
            <a:spLocks/>
          </p:cNvSpPr>
          <p:nvPr/>
        </p:nvSpPr>
        <p:spPr>
          <a:xfrm>
            <a:off x="0" y="155575"/>
            <a:ext cx="5667376" cy="428625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200" b="1" dirty="0">
                <a:latin typeface="Garamond" panose="02020404030301010803" pitchFamily="18" charset="0"/>
              </a:rPr>
              <a:t>Impact </a:t>
            </a:r>
            <a:r>
              <a:rPr lang="de-DE" sz="2200" b="1" dirty="0" err="1">
                <a:latin typeface="Garamond" panose="02020404030301010803" pitchFamily="18" charset="0"/>
              </a:rPr>
              <a:t>of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bidirectional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water</a:t>
            </a:r>
            <a:r>
              <a:rPr lang="de-DE" sz="2200" b="1" dirty="0">
                <a:latin typeface="Garamond" panose="02020404030301010803" pitchFamily="18" charset="0"/>
              </a:rPr>
              <a:t> </a:t>
            </a:r>
            <a:r>
              <a:rPr lang="de-DE" sz="2200" b="1" dirty="0" err="1">
                <a:latin typeface="Garamond" panose="02020404030301010803" pitchFamily="18" charset="0"/>
              </a:rPr>
              <a:t>exchange</a:t>
            </a:r>
            <a:r>
              <a:rPr lang="de-DE" sz="2200" b="1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23" name="Rechteck 22"/>
          <p:cNvSpPr/>
          <p:nvPr/>
        </p:nvSpPr>
        <p:spPr>
          <a:xfrm>
            <a:off x="0" y="733425"/>
            <a:ext cx="1076325" cy="152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1219200" y="733425"/>
            <a:ext cx="285115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74117" y="1933503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E</a:t>
            </a:r>
            <a:endParaRPr lang="de-DE" b="1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56" y="797061"/>
            <a:ext cx="5947127" cy="3978220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461760" y="4737458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FF4F4F"/>
                </a:solidFill>
              </a:rPr>
              <a:t>2 ASVs </a:t>
            </a:r>
            <a:r>
              <a:rPr lang="de-DE" dirty="0" err="1" smtClean="0">
                <a:solidFill>
                  <a:srgbClr val="FF4F4F"/>
                </a:solidFill>
              </a:rPr>
              <a:t>increased</a:t>
            </a:r>
            <a:r>
              <a:rPr lang="de-DE" dirty="0" smtClean="0">
                <a:solidFill>
                  <a:srgbClr val="FF4F4F"/>
                </a:solidFill>
              </a:rPr>
              <a:t> </a:t>
            </a:r>
            <a:r>
              <a:rPr lang="de-DE" dirty="0" err="1" smtClean="0">
                <a:solidFill>
                  <a:srgbClr val="FF4F4F"/>
                </a:solidFill>
              </a:rPr>
              <a:t>significantly</a:t>
            </a:r>
            <a:endParaRPr lang="de-DE" dirty="0">
              <a:solidFill>
                <a:srgbClr val="FF4F4F"/>
              </a:solidFill>
            </a:endParaRPr>
          </a:p>
        </p:txBody>
      </p:sp>
      <p:sp>
        <p:nvSpPr>
          <p:cNvPr id="14" name="Freihandform 13"/>
          <p:cNvSpPr/>
          <p:nvPr/>
        </p:nvSpPr>
        <p:spPr>
          <a:xfrm>
            <a:off x="7572164" y="2152394"/>
            <a:ext cx="327660" cy="2613660"/>
          </a:xfrm>
          <a:custGeom>
            <a:avLst/>
            <a:gdLst>
              <a:gd name="connsiteX0" fmla="*/ 0 w 327660"/>
              <a:gd name="connsiteY0" fmla="*/ 2613660 h 2613660"/>
              <a:gd name="connsiteX1" fmla="*/ 0 w 327660"/>
              <a:gd name="connsiteY1" fmla="*/ 0 h 2613660"/>
              <a:gd name="connsiteX2" fmla="*/ 7620 w 327660"/>
              <a:gd name="connsiteY2" fmla="*/ 0 h 2613660"/>
              <a:gd name="connsiteX3" fmla="*/ 327660 w 327660"/>
              <a:gd name="connsiteY3" fmla="*/ 0 h 261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60" h="2613660">
                <a:moveTo>
                  <a:pt x="0" y="2613660"/>
                </a:moveTo>
                <a:lnTo>
                  <a:pt x="0" y="0"/>
                </a:lnTo>
                <a:lnTo>
                  <a:pt x="7620" y="0"/>
                </a:lnTo>
                <a:cubicBezTo>
                  <a:pt x="114300" y="0"/>
                  <a:pt x="241300" y="3810"/>
                  <a:pt x="327660" y="0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0" y="1010664"/>
            <a:ext cx="4390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 err="1">
                <a:latin typeface="Arial" panose="020B0604020202020204" pitchFamily="34" charset="0"/>
                <a:cs typeface="Arial" panose="020B0604020202020204" pitchFamily="34" charset="0"/>
              </a:rPr>
              <a:t>Sulfuricurvum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potential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indicators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sulfur-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nitrate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79848-8EB3-4CEE-A451-F6F83CB91E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6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39.6|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2|1.7|1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9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metagenome June 2022</Template>
  <TotalTime>0</TotalTime>
  <Words>1144</Words>
  <Application>Microsoft Office PowerPoint</Application>
  <PresentationFormat>Breitbild</PresentationFormat>
  <Paragraphs>213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Garamond</vt:lpstr>
      <vt:lpstr>LibertinusSerif-Regular</vt:lpstr>
      <vt:lpstr>Times New Roman</vt:lpstr>
      <vt:lpstr>Wingdings</vt:lpstr>
      <vt:lpstr>Office</vt:lpstr>
      <vt:lpstr>The solution to pollution is resolution:  linking streambed microbial community assembly to functional potential</vt:lpstr>
      <vt:lpstr>PowerPoint-Präsentation</vt:lpstr>
      <vt:lpstr>Introduction-bidirectional water exchange </vt:lpstr>
      <vt:lpstr>PowerPoint-Präsentation</vt:lpstr>
      <vt:lpstr>PowerPoint-Präsentation</vt:lpstr>
      <vt:lpstr>PowerPoint-Präsentation</vt:lpstr>
      <vt:lpstr>PowerPoint-Präsentation</vt:lpstr>
      <vt:lpstr>Impact of bidirectional water exchange 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Erstbenutzer</dc:creator>
  <cp:lastModifiedBy>omikzw</cp:lastModifiedBy>
  <cp:revision>51</cp:revision>
  <dcterms:created xsi:type="dcterms:W3CDTF">2022-05-12T14:14:53Z</dcterms:created>
  <dcterms:modified xsi:type="dcterms:W3CDTF">2022-06-03T09:09:14Z</dcterms:modified>
</cp:coreProperties>
</file>